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0" r:id="rId4"/>
    <p:sldId id="320" r:id="rId5"/>
    <p:sldId id="321" r:id="rId6"/>
    <p:sldId id="281" r:id="rId7"/>
    <p:sldId id="322" r:id="rId8"/>
    <p:sldId id="323" r:id="rId9"/>
    <p:sldId id="282" r:id="rId10"/>
    <p:sldId id="324" r:id="rId11"/>
    <p:sldId id="325" r:id="rId12"/>
    <p:sldId id="316" r:id="rId13"/>
    <p:sldId id="283" r:id="rId14"/>
    <p:sldId id="284" r:id="rId15"/>
    <p:sldId id="285" r:id="rId16"/>
    <p:sldId id="286" r:id="rId17"/>
    <p:sldId id="326" r:id="rId18"/>
    <p:sldId id="287" r:id="rId19"/>
    <p:sldId id="308" r:id="rId20"/>
    <p:sldId id="288" r:id="rId21"/>
    <p:sldId id="310" r:id="rId22"/>
    <p:sldId id="327" r:id="rId23"/>
    <p:sldId id="290" r:id="rId24"/>
    <p:sldId id="291" r:id="rId25"/>
    <p:sldId id="292" r:id="rId26"/>
    <p:sldId id="328" r:id="rId27"/>
    <p:sldId id="329" r:id="rId28"/>
    <p:sldId id="293" r:id="rId29"/>
    <p:sldId id="294" r:id="rId30"/>
    <p:sldId id="331" r:id="rId31"/>
    <p:sldId id="330" r:id="rId3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3.01.2021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118661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3.01.2021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827114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3.01.2021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964442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3.01.2021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771018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B0D523A9-0564-45A5-A481-F07821FB512D}" type="datetimeFigureOut">
              <a:rPr lang="tr-TR" smtClean="0"/>
              <a:t>3.01.2021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956617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0D523A9-0564-45A5-A481-F07821FB512D}" type="datetimeFigureOut">
              <a:rPr lang="tr-TR" smtClean="0"/>
              <a:t>3.01.2021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498538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0D523A9-0564-45A5-A481-F07821FB512D}" type="datetimeFigureOut">
              <a:rPr lang="tr-TR" smtClean="0"/>
              <a:t>3.01.2021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812525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0D523A9-0564-45A5-A481-F07821FB512D}" type="datetimeFigureOut">
              <a:rPr lang="tr-TR" smtClean="0"/>
              <a:t>3.01.2021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632364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0D523A9-0564-45A5-A481-F07821FB512D}" type="datetimeFigureOut">
              <a:rPr lang="tr-TR" smtClean="0"/>
              <a:t>3.01.2021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619149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3.01.2021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57636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3.01.2021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19187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D523A9-0564-45A5-A481-F07821FB512D}" type="datetimeFigureOut">
              <a:rPr lang="tr-TR" smtClean="0"/>
              <a:t>3.01.2021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FA3920-FF7C-48FD-AE3C-7E95DEC0CD92}" type="slidenum">
              <a:rPr lang="tr-TR" smtClean="0"/>
              <a:t>‹#›</a:t>
            </a:fld>
            <a:endParaRPr lang="tr-TR"/>
          </a:p>
        </p:txBody>
      </p:sp>
    </p:spTree>
    <p:extLst>
      <p:ext uri="{BB962C8B-B14F-4D97-AF65-F5344CB8AC3E}">
        <p14:creationId xmlns:p14="http://schemas.microsoft.com/office/powerpoint/2010/main" val="4208589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 </a:t>
            </a:r>
            <a:endParaRPr lang="tr-TR" dirty="0"/>
          </a:p>
        </p:txBody>
      </p:sp>
      <p:sp>
        <p:nvSpPr>
          <p:cNvPr id="3" name="Alt Başlık 2"/>
          <p:cNvSpPr>
            <a:spLocks noGrp="1"/>
          </p:cNvSpPr>
          <p:nvPr>
            <p:ph type="subTitle" idx="1"/>
          </p:nvPr>
        </p:nvSpPr>
        <p:spPr/>
        <p:txBody>
          <a:bodyPr/>
          <a:lstStyle/>
          <a:p>
            <a:endParaRPr lang="tr-TR" dirty="0"/>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 y="-34291"/>
            <a:ext cx="12252960" cy="6892291"/>
          </a:xfrm>
          <a:prstGeom prst="rect">
            <a:avLst/>
          </a:prstGeom>
        </p:spPr>
      </p:pic>
      <p:sp>
        <p:nvSpPr>
          <p:cNvPr id="14" name="Metin kutusu 13"/>
          <p:cNvSpPr txBox="1"/>
          <p:nvPr/>
        </p:nvSpPr>
        <p:spPr>
          <a:xfrm>
            <a:off x="6505303" y="5442858"/>
            <a:ext cx="6209211" cy="1754326"/>
          </a:xfrm>
          <a:prstGeom prst="rect">
            <a:avLst/>
          </a:prstGeom>
          <a:noFill/>
        </p:spPr>
        <p:txBody>
          <a:bodyPr wrap="square" rtlCol="0">
            <a:spAutoFit/>
          </a:bodyPr>
          <a:lstStyle/>
          <a:p>
            <a:r>
              <a:rPr lang="tr-TR" sz="5400" b="1" dirty="0" smtClean="0">
                <a:solidFill>
                  <a:srgbClr val="C00000"/>
                </a:solidFill>
                <a:latin typeface="Adobe Caslon Pro" panose="0205050205050A020403" pitchFamily="18" charset="-94"/>
                <a:ea typeface="Adobe Myungjo Std M" panose="02020600000000000000" pitchFamily="18" charset="-128"/>
              </a:rPr>
              <a:t>İBADET ESASLARI</a:t>
            </a:r>
            <a:endParaRPr lang="tr-TR" sz="54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341541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Orucu Bozan ve Bozmayan Şeyler</a:t>
            </a:r>
            <a:endParaRPr lang="tr-TR" b="1" dirty="0">
              <a:solidFill>
                <a:srgbClr val="C00000"/>
              </a:solidFill>
            </a:endParaRPr>
          </a:p>
        </p:txBody>
      </p:sp>
      <p:sp>
        <p:nvSpPr>
          <p:cNvPr id="3" name="İçerik Yer Tutucusu 2"/>
          <p:cNvSpPr>
            <a:spLocks noGrp="1"/>
          </p:cNvSpPr>
          <p:nvPr>
            <p:ph idx="1"/>
          </p:nvPr>
        </p:nvSpPr>
        <p:spPr>
          <a:xfrm>
            <a:off x="838200" y="1690688"/>
            <a:ext cx="10515600" cy="4486275"/>
          </a:xfrm>
        </p:spPr>
        <p:txBody>
          <a:bodyPr>
            <a:normAutofit fontScale="85000" lnSpcReduction="20000"/>
          </a:bodyPr>
          <a:lstStyle/>
          <a:p>
            <a:pPr>
              <a:lnSpc>
                <a:spcPct val="130000"/>
              </a:lnSpc>
              <a:spcBef>
                <a:spcPts val="600"/>
              </a:spcBef>
            </a:pPr>
            <a:r>
              <a:rPr lang="tr-TR" b="1" dirty="0">
                <a:solidFill>
                  <a:srgbClr val="00B050"/>
                </a:solidFill>
              </a:rPr>
              <a:t>Orucu Bozmayan </a:t>
            </a:r>
            <a:r>
              <a:rPr lang="tr-TR" b="1" dirty="0" smtClean="0">
                <a:solidFill>
                  <a:srgbClr val="00B050"/>
                </a:solidFill>
              </a:rPr>
              <a:t>Şeyler</a:t>
            </a:r>
          </a:p>
          <a:p>
            <a:pPr>
              <a:lnSpc>
                <a:spcPct val="130000"/>
              </a:lnSpc>
              <a:spcBef>
                <a:spcPts val="600"/>
              </a:spcBef>
            </a:pPr>
            <a:r>
              <a:rPr lang="tr-TR" dirty="0" smtClean="0"/>
              <a:t>Unutarak yiyip </a:t>
            </a:r>
            <a:r>
              <a:rPr lang="tr-TR" dirty="0" smtClean="0"/>
              <a:t>içmek.</a:t>
            </a:r>
          </a:p>
          <a:p>
            <a:pPr>
              <a:lnSpc>
                <a:spcPct val="130000"/>
              </a:lnSpc>
              <a:spcBef>
                <a:spcPts val="600"/>
              </a:spcBef>
            </a:pPr>
            <a:r>
              <a:rPr lang="tr-TR" dirty="0" smtClean="0"/>
              <a:t>Kan aldırmak.</a:t>
            </a:r>
          </a:p>
          <a:p>
            <a:pPr>
              <a:lnSpc>
                <a:spcPct val="130000"/>
              </a:lnSpc>
              <a:spcBef>
                <a:spcPts val="600"/>
              </a:spcBef>
            </a:pPr>
            <a:r>
              <a:rPr lang="tr-TR" dirty="0" smtClean="0"/>
              <a:t>Abdest </a:t>
            </a:r>
            <a:r>
              <a:rPr lang="tr-TR" dirty="0"/>
              <a:t>alırken kulağa su kaçması, burun akıntısını </a:t>
            </a:r>
            <a:r>
              <a:rPr lang="tr-TR" dirty="0" smtClean="0"/>
              <a:t>çekmek.</a:t>
            </a:r>
          </a:p>
          <a:p>
            <a:pPr>
              <a:lnSpc>
                <a:spcPct val="130000"/>
              </a:lnSpc>
              <a:spcBef>
                <a:spcPts val="600"/>
              </a:spcBef>
            </a:pPr>
            <a:r>
              <a:rPr lang="tr-TR" dirty="0" smtClean="0"/>
              <a:t>Cünüp </a:t>
            </a:r>
            <a:r>
              <a:rPr lang="tr-TR" dirty="0"/>
              <a:t>olarak </a:t>
            </a:r>
            <a:r>
              <a:rPr lang="tr-TR" dirty="0" smtClean="0"/>
              <a:t>sabahlamak.</a:t>
            </a:r>
          </a:p>
          <a:p>
            <a:pPr>
              <a:lnSpc>
                <a:spcPct val="130000"/>
              </a:lnSpc>
              <a:spcBef>
                <a:spcPts val="600"/>
              </a:spcBef>
            </a:pPr>
            <a:r>
              <a:rPr lang="tr-TR" dirty="0" smtClean="0"/>
              <a:t>İstemsiz </a:t>
            </a:r>
            <a:r>
              <a:rPr lang="tr-TR" dirty="0"/>
              <a:t>olarak boğaza toz, toprak, duman </a:t>
            </a:r>
            <a:r>
              <a:rPr lang="tr-TR" dirty="0" smtClean="0"/>
              <a:t>kaçması.</a:t>
            </a:r>
          </a:p>
          <a:p>
            <a:pPr>
              <a:lnSpc>
                <a:spcPct val="130000"/>
              </a:lnSpc>
              <a:spcBef>
                <a:spcPts val="600"/>
              </a:spcBef>
            </a:pPr>
            <a:r>
              <a:rPr lang="tr-TR" dirty="0" smtClean="0"/>
              <a:t>Krem</a:t>
            </a:r>
            <a:r>
              <a:rPr lang="tr-TR" dirty="0"/>
              <a:t>, merhem </a:t>
            </a:r>
            <a:r>
              <a:rPr lang="tr-TR" dirty="0" smtClean="0"/>
              <a:t>sürmek.</a:t>
            </a:r>
          </a:p>
          <a:p>
            <a:pPr>
              <a:lnSpc>
                <a:spcPct val="130000"/>
              </a:lnSpc>
              <a:spcBef>
                <a:spcPts val="600"/>
              </a:spcBef>
            </a:pPr>
            <a:r>
              <a:rPr lang="tr-TR" dirty="0" smtClean="0"/>
              <a:t>Abdest </a:t>
            </a:r>
            <a:r>
              <a:rPr lang="tr-TR" dirty="0"/>
              <a:t>ve gusül </a:t>
            </a:r>
            <a:r>
              <a:rPr lang="tr-TR" dirty="0" smtClean="0"/>
              <a:t>almak.</a:t>
            </a:r>
          </a:p>
          <a:p>
            <a:pPr>
              <a:lnSpc>
                <a:spcPct val="130000"/>
              </a:lnSpc>
              <a:spcBef>
                <a:spcPts val="600"/>
              </a:spcBef>
            </a:pPr>
            <a:r>
              <a:rPr lang="tr-TR" dirty="0" smtClean="0"/>
              <a:t>Banyo </a:t>
            </a:r>
            <a:r>
              <a:rPr lang="tr-TR" dirty="0"/>
              <a:t>yapmak.</a:t>
            </a:r>
          </a:p>
        </p:txBody>
      </p:sp>
    </p:spTree>
    <p:extLst>
      <p:ext uri="{BB962C8B-B14F-4D97-AF65-F5344CB8AC3E}">
        <p14:creationId xmlns:p14="http://schemas.microsoft.com/office/powerpoint/2010/main" val="702034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Orucu Bozan ve Bozmayan Şeyler</a:t>
            </a:r>
          </a:p>
        </p:txBody>
      </p:sp>
      <p:sp>
        <p:nvSpPr>
          <p:cNvPr id="3" name="İçerik Yer Tutucusu 2"/>
          <p:cNvSpPr>
            <a:spLocks noGrp="1"/>
          </p:cNvSpPr>
          <p:nvPr>
            <p:ph idx="1"/>
          </p:nvPr>
        </p:nvSpPr>
        <p:spPr>
          <a:xfrm>
            <a:off x="838200" y="1690688"/>
            <a:ext cx="10515600" cy="4486275"/>
          </a:xfrm>
        </p:spPr>
        <p:txBody>
          <a:bodyPr>
            <a:normAutofit fontScale="85000" lnSpcReduction="10000"/>
          </a:bodyPr>
          <a:lstStyle/>
          <a:p>
            <a:pPr>
              <a:lnSpc>
                <a:spcPct val="130000"/>
              </a:lnSpc>
              <a:spcBef>
                <a:spcPts val="600"/>
              </a:spcBef>
            </a:pPr>
            <a:r>
              <a:rPr lang="tr-TR" b="1" dirty="0">
                <a:solidFill>
                  <a:srgbClr val="00B050"/>
                </a:solidFill>
              </a:rPr>
              <a:t>Orucu Bozan </a:t>
            </a:r>
            <a:r>
              <a:rPr lang="tr-TR" b="1" dirty="0" smtClean="0">
                <a:solidFill>
                  <a:srgbClr val="00B050"/>
                </a:solidFill>
              </a:rPr>
              <a:t>Şeyler</a:t>
            </a:r>
          </a:p>
          <a:p>
            <a:pPr>
              <a:lnSpc>
                <a:spcPct val="130000"/>
              </a:lnSpc>
              <a:spcBef>
                <a:spcPts val="600"/>
              </a:spcBef>
            </a:pPr>
            <a:r>
              <a:rPr lang="tr-TR" dirty="0" smtClean="0"/>
              <a:t>Bilerek </a:t>
            </a:r>
            <a:r>
              <a:rPr lang="tr-TR" dirty="0"/>
              <a:t>yiyip içmek. Oruç tam olarak bozulursa hem kaza hem kefaret </a:t>
            </a:r>
            <a:r>
              <a:rPr lang="tr-TR" dirty="0" smtClean="0"/>
              <a:t>gerekir.</a:t>
            </a:r>
          </a:p>
          <a:p>
            <a:pPr>
              <a:lnSpc>
                <a:spcPct val="130000"/>
              </a:lnSpc>
              <a:spcBef>
                <a:spcPts val="600"/>
              </a:spcBef>
            </a:pPr>
            <a:r>
              <a:rPr lang="tr-TR" dirty="0" smtClean="0"/>
              <a:t>Cinsel </a:t>
            </a:r>
            <a:r>
              <a:rPr lang="tr-TR" dirty="0"/>
              <a:t>ilişkide </a:t>
            </a:r>
            <a:r>
              <a:rPr lang="tr-TR" dirty="0" smtClean="0"/>
              <a:t>bulunmak</a:t>
            </a:r>
          </a:p>
          <a:p>
            <a:pPr>
              <a:lnSpc>
                <a:spcPct val="130000"/>
              </a:lnSpc>
              <a:spcBef>
                <a:spcPts val="600"/>
              </a:spcBef>
            </a:pPr>
            <a:r>
              <a:rPr lang="tr-TR" b="1" dirty="0" smtClean="0">
                <a:solidFill>
                  <a:srgbClr val="00B050"/>
                </a:solidFill>
              </a:rPr>
              <a:t>Orucu </a:t>
            </a:r>
            <a:r>
              <a:rPr lang="tr-TR" b="1" dirty="0">
                <a:solidFill>
                  <a:srgbClr val="00B050"/>
                </a:solidFill>
              </a:rPr>
              <a:t>Bozup Yalnız Kazayı Gerektiren </a:t>
            </a:r>
            <a:r>
              <a:rPr lang="tr-TR" b="1" dirty="0" smtClean="0">
                <a:solidFill>
                  <a:srgbClr val="00B050"/>
                </a:solidFill>
              </a:rPr>
              <a:t>Şeyler</a:t>
            </a:r>
          </a:p>
          <a:p>
            <a:pPr>
              <a:lnSpc>
                <a:spcPct val="130000"/>
              </a:lnSpc>
              <a:spcBef>
                <a:spcPts val="600"/>
              </a:spcBef>
            </a:pPr>
            <a:r>
              <a:rPr lang="tr-TR" dirty="0" smtClean="0"/>
              <a:t>Zorla </a:t>
            </a:r>
            <a:r>
              <a:rPr lang="tr-TR" dirty="0"/>
              <a:t>orucun </a:t>
            </a:r>
            <a:r>
              <a:rPr lang="tr-TR" dirty="0" smtClean="0"/>
              <a:t>bozdurulması.</a:t>
            </a:r>
          </a:p>
          <a:p>
            <a:pPr>
              <a:lnSpc>
                <a:spcPct val="130000"/>
              </a:lnSpc>
              <a:spcBef>
                <a:spcPts val="600"/>
              </a:spcBef>
            </a:pPr>
            <a:r>
              <a:rPr lang="tr-TR" dirty="0" smtClean="0"/>
              <a:t>Ağız </a:t>
            </a:r>
            <a:r>
              <a:rPr lang="tr-TR" dirty="0"/>
              <a:t>dolusu </a:t>
            </a:r>
            <a:r>
              <a:rPr lang="tr-TR" dirty="0" smtClean="0"/>
              <a:t>kusmak.</a:t>
            </a:r>
          </a:p>
          <a:p>
            <a:pPr>
              <a:lnSpc>
                <a:spcPct val="130000"/>
              </a:lnSpc>
              <a:spcBef>
                <a:spcPts val="600"/>
              </a:spcBef>
            </a:pPr>
            <a:r>
              <a:rPr lang="tr-TR" dirty="0" smtClean="0"/>
              <a:t>İftar </a:t>
            </a:r>
            <a:r>
              <a:rPr lang="tr-TR" dirty="0"/>
              <a:t>vakti girmediği halde girdiği zannedilerek orucu </a:t>
            </a:r>
            <a:r>
              <a:rPr lang="tr-TR" dirty="0" smtClean="0"/>
              <a:t>açmak.</a:t>
            </a:r>
          </a:p>
          <a:p>
            <a:pPr>
              <a:lnSpc>
                <a:spcPct val="130000"/>
              </a:lnSpc>
              <a:spcBef>
                <a:spcPts val="600"/>
              </a:spcBef>
            </a:pPr>
            <a:r>
              <a:rPr lang="tr-TR" dirty="0" smtClean="0"/>
              <a:t>İmsak </a:t>
            </a:r>
            <a:r>
              <a:rPr lang="tr-TR" dirty="0"/>
              <a:t>vakti geçtiği halde geçmediği zannedilerek yemeye devam etmek.</a:t>
            </a:r>
          </a:p>
        </p:txBody>
      </p:sp>
    </p:spTree>
    <p:extLst>
      <p:ext uri="{BB962C8B-B14F-4D97-AF65-F5344CB8AC3E}">
        <p14:creationId xmlns:p14="http://schemas.microsoft.com/office/powerpoint/2010/main" val="3455145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Orucun Mekruhları ve </a:t>
            </a:r>
            <a:r>
              <a:rPr lang="tr-TR" b="1" dirty="0" err="1" smtClean="0">
                <a:solidFill>
                  <a:srgbClr val="C00000"/>
                </a:solidFill>
              </a:rPr>
              <a:t>Müstehapları</a:t>
            </a:r>
            <a:endParaRPr lang="tr-TR" b="1" dirty="0">
              <a:solidFill>
                <a:srgbClr val="C00000"/>
              </a:solidFill>
            </a:endParaRPr>
          </a:p>
        </p:txBody>
      </p:sp>
      <p:sp>
        <p:nvSpPr>
          <p:cNvPr id="3" name="İçerik Yer Tutucusu 2"/>
          <p:cNvSpPr>
            <a:spLocks noGrp="1"/>
          </p:cNvSpPr>
          <p:nvPr>
            <p:ph idx="1"/>
          </p:nvPr>
        </p:nvSpPr>
        <p:spPr>
          <a:xfrm>
            <a:off x="838200" y="1612490"/>
            <a:ext cx="10515600" cy="4564473"/>
          </a:xfrm>
        </p:spPr>
        <p:txBody>
          <a:bodyPr>
            <a:normAutofit/>
          </a:bodyPr>
          <a:lstStyle/>
          <a:p>
            <a:pPr>
              <a:lnSpc>
                <a:spcPct val="150000"/>
              </a:lnSpc>
              <a:spcBef>
                <a:spcPts val="600"/>
              </a:spcBef>
            </a:pPr>
            <a:r>
              <a:rPr lang="tr-TR" b="1" dirty="0">
                <a:solidFill>
                  <a:srgbClr val="00B050"/>
                </a:solidFill>
              </a:rPr>
              <a:t>Orucun </a:t>
            </a:r>
            <a:r>
              <a:rPr lang="tr-TR" b="1" dirty="0" smtClean="0">
                <a:solidFill>
                  <a:srgbClr val="00B050"/>
                </a:solidFill>
              </a:rPr>
              <a:t>Mekruhları</a:t>
            </a:r>
          </a:p>
          <a:p>
            <a:pPr>
              <a:lnSpc>
                <a:spcPct val="150000"/>
              </a:lnSpc>
              <a:spcBef>
                <a:spcPts val="600"/>
              </a:spcBef>
            </a:pPr>
            <a:r>
              <a:rPr lang="tr-TR" dirty="0" smtClean="0"/>
              <a:t>Yutamadan </a:t>
            </a:r>
            <a:r>
              <a:rPr lang="tr-TR" dirty="0"/>
              <a:t>bir şeyin tadına </a:t>
            </a:r>
            <a:r>
              <a:rPr lang="tr-TR" dirty="0" smtClean="0"/>
              <a:t>bakmak.</a:t>
            </a:r>
          </a:p>
          <a:p>
            <a:pPr>
              <a:lnSpc>
                <a:spcPct val="150000"/>
              </a:lnSpc>
              <a:spcBef>
                <a:spcPts val="600"/>
              </a:spcBef>
            </a:pPr>
            <a:r>
              <a:rPr lang="tr-TR" dirty="0" smtClean="0"/>
              <a:t>Bir </a:t>
            </a:r>
            <a:r>
              <a:rPr lang="tr-TR" dirty="0"/>
              <a:t>şey </a:t>
            </a:r>
            <a:r>
              <a:rPr lang="tr-TR" dirty="0" smtClean="0"/>
              <a:t>çiğnemek.</a:t>
            </a:r>
          </a:p>
          <a:p>
            <a:pPr>
              <a:lnSpc>
                <a:spcPct val="150000"/>
              </a:lnSpc>
              <a:spcBef>
                <a:spcPts val="600"/>
              </a:spcBef>
            </a:pPr>
            <a:r>
              <a:rPr lang="tr-TR" dirty="0" smtClean="0"/>
              <a:t>Tükürüğü </a:t>
            </a:r>
            <a:r>
              <a:rPr lang="tr-TR" dirty="0"/>
              <a:t>ağızda biriktirerek </a:t>
            </a:r>
            <a:r>
              <a:rPr lang="tr-TR" dirty="0" smtClean="0"/>
              <a:t>yutmak.</a:t>
            </a:r>
          </a:p>
          <a:p>
            <a:pPr>
              <a:lnSpc>
                <a:spcPct val="150000"/>
              </a:lnSpc>
              <a:spcBef>
                <a:spcPts val="600"/>
              </a:spcBef>
            </a:pPr>
            <a:r>
              <a:rPr lang="tr-TR" dirty="0" smtClean="0"/>
              <a:t>Sağlığı </a:t>
            </a:r>
            <a:r>
              <a:rPr lang="tr-TR" dirty="0"/>
              <a:t>açısından zayıf düşeceğini bildiği halde kan aldırmak.</a:t>
            </a:r>
          </a:p>
        </p:txBody>
      </p:sp>
    </p:spTree>
    <p:extLst>
      <p:ext uri="{BB962C8B-B14F-4D97-AF65-F5344CB8AC3E}">
        <p14:creationId xmlns:p14="http://schemas.microsoft.com/office/powerpoint/2010/main" val="2942544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Orucun Mekruhları ve </a:t>
            </a:r>
            <a:r>
              <a:rPr lang="tr-TR" b="1" dirty="0" err="1">
                <a:solidFill>
                  <a:srgbClr val="C00000"/>
                </a:solidFill>
              </a:rPr>
              <a:t>Müstehapları</a:t>
            </a:r>
            <a:endParaRPr lang="tr-TR" b="1" dirty="0">
              <a:solidFill>
                <a:srgbClr val="C00000"/>
              </a:solidFill>
            </a:endParaRPr>
          </a:p>
        </p:txBody>
      </p:sp>
      <p:sp>
        <p:nvSpPr>
          <p:cNvPr id="3" name="İçerik Yer Tutucusu 2"/>
          <p:cNvSpPr>
            <a:spLocks noGrp="1"/>
          </p:cNvSpPr>
          <p:nvPr>
            <p:ph idx="1"/>
          </p:nvPr>
        </p:nvSpPr>
        <p:spPr/>
        <p:txBody>
          <a:bodyPr>
            <a:normAutofit/>
          </a:bodyPr>
          <a:lstStyle/>
          <a:p>
            <a:pPr>
              <a:lnSpc>
                <a:spcPct val="130000"/>
              </a:lnSpc>
            </a:pPr>
            <a:r>
              <a:rPr lang="tr-TR" b="1" dirty="0" err="1" smtClean="0">
                <a:solidFill>
                  <a:srgbClr val="00B050"/>
                </a:solidFill>
              </a:rPr>
              <a:t>Müstehapları</a:t>
            </a:r>
            <a:endParaRPr lang="tr-TR" b="1" dirty="0" smtClean="0">
              <a:solidFill>
                <a:srgbClr val="00B050"/>
              </a:solidFill>
            </a:endParaRPr>
          </a:p>
          <a:p>
            <a:pPr>
              <a:lnSpc>
                <a:spcPct val="130000"/>
              </a:lnSpc>
            </a:pPr>
            <a:r>
              <a:rPr lang="tr-TR" dirty="0" smtClean="0"/>
              <a:t>İftarı </a:t>
            </a:r>
            <a:r>
              <a:rPr lang="tr-TR" dirty="0"/>
              <a:t>hurma ya da su ile </a:t>
            </a:r>
            <a:r>
              <a:rPr lang="tr-TR" dirty="0" smtClean="0"/>
              <a:t>açmak.</a:t>
            </a:r>
          </a:p>
          <a:p>
            <a:pPr>
              <a:lnSpc>
                <a:spcPct val="130000"/>
              </a:lnSpc>
            </a:pPr>
            <a:r>
              <a:rPr lang="tr-TR" dirty="0" smtClean="0"/>
              <a:t>Sahurda </a:t>
            </a:r>
            <a:r>
              <a:rPr lang="tr-TR" dirty="0"/>
              <a:t>kalkıp bir şeyler </a:t>
            </a:r>
            <a:r>
              <a:rPr lang="tr-TR" dirty="0" smtClean="0"/>
              <a:t>yemek.</a:t>
            </a:r>
          </a:p>
          <a:p>
            <a:pPr>
              <a:lnSpc>
                <a:spcPct val="130000"/>
              </a:lnSpc>
            </a:pPr>
            <a:r>
              <a:rPr lang="tr-TR" dirty="0" smtClean="0"/>
              <a:t>İftar </a:t>
            </a:r>
            <a:r>
              <a:rPr lang="tr-TR" dirty="0"/>
              <a:t>vaktini </a:t>
            </a:r>
            <a:r>
              <a:rPr lang="tr-TR" dirty="0" smtClean="0"/>
              <a:t>geciktirmemek.</a:t>
            </a:r>
          </a:p>
          <a:p>
            <a:pPr>
              <a:lnSpc>
                <a:spcPct val="130000"/>
              </a:lnSpc>
            </a:pPr>
            <a:r>
              <a:rPr lang="tr-TR" dirty="0" smtClean="0"/>
              <a:t>İftardan </a:t>
            </a:r>
            <a:r>
              <a:rPr lang="tr-TR" dirty="0"/>
              <a:t>sonra dua etmek.</a:t>
            </a:r>
            <a:endParaRPr lang="tr-TR" dirty="0" smtClean="0"/>
          </a:p>
        </p:txBody>
      </p:sp>
    </p:spTree>
    <p:extLst>
      <p:ext uri="{BB962C8B-B14F-4D97-AF65-F5344CB8AC3E}">
        <p14:creationId xmlns:p14="http://schemas.microsoft.com/office/powerpoint/2010/main" val="2336816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B050"/>
                </a:solidFill>
              </a:rPr>
              <a:t>Bilgi Notu…</a:t>
            </a:r>
            <a:endParaRPr lang="tr-TR" b="1" dirty="0">
              <a:solidFill>
                <a:srgbClr val="00B050"/>
              </a:solidFill>
            </a:endParaRPr>
          </a:p>
        </p:txBody>
      </p:sp>
      <p:sp>
        <p:nvSpPr>
          <p:cNvPr id="3" name="İçerik Yer Tutucusu 2"/>
          <p:cNvSpPr>
            <a:spLocks noGrp="1"/>
          </p:cNvSpPr>
          <p:nvPr>
            <p:ph idx="1"/>
          </p:nvPr>
        </p:nvSpPr>
        <p:spPr/>
        <p:txBody>
          <a:bodyPr>
            <a:normAutofit/>
          </a:bodyPr>
          <a:lstStyle/>
          <a:p>
            <a:pPr>
              <a:lnSpc>
                <a:spcPct val="130000"/>
              </a:lnSpc>
            </a:pPr>
            <a:r>
              <a:rPr lang="tr-TR" dirty="0"/>
              <a:t>Hastalık, yolculuk, </a:t>
            </a:r>
            <a:r>
              <a:rPr lang="tr-TR" dirty="0" smtClean="0"/>
              <a:t>ikrah (</a:t>
            </a:r>
            <a:r>
              <a:rPr lang="tr-TR" dirty="0"/>
              <a:t>zorlama), gebelik ve emzikli kadın, ileri ihtiyarlık hali, </a:t>
            </a:r>
            <a:r>
              <a:rPr lang="tr-TR" dirty="0" err="1"/>
              <a:t>hayız</a:t>
            </a:r>
            <a:r>
              <a:rPr lang="tr-TR" dirty="0"/>
              <a:t> ve </a:t>
            </a:r>
            <a:r>
              <a:rPr lang="tr-TR" dirty="0" err="1"/>
              <a:t>nifas</a:t>
            </a:r>
            <a:r>
              <a:rPr lang="tr-TR" dirty="0"/>
              <a:t> hali durumlarda zaruretten dolayı oruç tutamamak </a:t>
            </a:r>
            <a:r>
              <a:rPr lang="tr-TR" dirty="0" err="1"/>
              <a:t>mübah</a:t>
            </a:r>
            <a:r>
              <a:rPr lang="tr-TR" dirty="0"/>
              <a:t> hale gelmiştir. </a:t>
            </a:r>
          </a:p>
        </p:txBody>
      </p:sp>
    </p:spTree>
    <p:extLst>
      <p:ext uri="{BB962C8B-B14F-4D97-AF65-F5344CB8AC3E}">
        <p14:creationId xmlns:p14="http://schemas.microsoft.com/office/powerpoint/2010/main" val="6058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991727"/>
          </a:xfrm>
        </p:spPr>
        <p:txBody>
          <a:bodyPr>
            <a:noAutofit/>
          </a:bodyPr>
          <a:lstStyle/>
          <a:p>
            <a:pPr>
              <a:lnSpc>
                <a:spcPct val="100000"/>
              </a:lnSpc>
            </a:pPr>
            <a:r>
              <a:rPr lang="tr-TR" b="1" dirty="0" smtClean="0">
                <a:solidFill>
                  <a:srgbClr val="C00000"/>
                </a:solidFill>
              </a:rPr>
              <a:t>Zekat</a:t>
            </a:r>
            <a:endParaRPr lang="tr-TR" b="1" dirty="0">
              <a:solidFill>
                <a:srgbClr val="C00000"/>
              </a:solidFill>
            </a:endParaRPr>
          </a:p>
        </p:txBody>
      </p:sp>
      <p:sp>
        <p:nvSpPr>
          <p:cNvPr id="3" name="İçerik Yer Tutucusu 2"/>
          <p:cNvSpPr>
            <a:spLocks noGrp="1"/>
          </p:cNvSpPr>
          <p:nvPr>
            <p:ph idx="1"/>
          </p:nvPr>
        </p:nvSpPr>
        <p:spPr>
          <a:xfrm>
            <a:off x="838200" y="1632156"/>
            <a:ext cx="10515600" cy="4544808"/>
          </a:xfrm>
        </p:spPr>
        <p:txBody>
          <a:bodyPr>
            <a:normAutofit/>
          </a:bodyPr>
          <a:lstStyle/>
          <a:p>
            <a:pPr>
              <a:lnSpc>
                <a:spcPct val="130000"/>
              </a:lnSpc>
            </a:pPr>
            <a:r>
              <a:rPr lang="tr-TR" dirty="0"/>
              <a:t>Zekât kelimesi sözlük anlamı olarak artmak, çoğalmak, bereket, temizlik gibi anlamlara gelmektedir. Terim anlamı ise İslam’a göre zengin sayılan Müslümanların sahip olduğu malın, paranın bir bölümünü Kur’an’da belirlenen kişilere verilmesinin emredildiği, mal ile yapılan bir ibadettir. Kur’an’da ve birçok hadiste zekât ibadeti namaz ile birlikte zikredilmiştir. Hicretin ikinci yılında farz olmuştur. İslam’ın beş temel </a:t>
            </a:r>
            <a:r>
              <a:rPr lang="tr-TR" dirty="0" smtClean="0"/>
              <a:t>esasından biridir</a:t>
            </a:r>
            <a:r>
              <a:rPr lang="tr-TR" dirty="0"/>
              <a:t>. </a:t>
            </a:r>
            <a:endParaRPr lang="tr-TR" b="1" dirty="0">
              <a:solidFill>
                <a:srgbClr val="00B050"/>
              </a:solidFill>
            </a:endParaRPr>
          </a:p>
        </p:txBody>
      </p:sp>
    </p:spTree>
    <p:extLst>
      <p:ext uri="{BB962C8B-B14F-4D97-AF65-F5344CB8AC3E}">
        <p14:creationId xmlns:p14="http://schemas.microsoft.com/office/powerpoint/2010/main" val="2383464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pPr>
              <a:lnSpc>
                <a:spcPct val="100000"/>
              </a:lnSpc>
            </a:pPr>
            <a:r>
              <a:rPr lang="tr-TR" b="1" dirty="0" smtClean="0">
                <a:solidFill>
                  <a:srgbClr val="C00000"/>
                </a:solidFill>
              </a:rPr>
              <a:t>Zekat</a:t>
            </a:r>
            <a:endParaRPr lang="tr-TR" b="1" dirty="0">
              <a:solidFill>
                <a:srgbClr val="C00000"/>
              </a:solidFill>
            </a:endParaRPr>
          </a:p>
        </p:txBody>
      </p:sp>
      <p:sp>
        <p:nvSpPr>
          <p:cNvPr id="3" name="İçerik Yer Tutucusu 2"/>
          <p:cNvSpPr>
            <a:spLocks noGrp="1"/>
          </p:cNvSpPr>
          <p:nvPr>
            <p:ph idx="1"/>
          </p:nvPr>
        </p:nvSpPr>
        <p:spPr>
          <a:xfrm>
            <a:off x="838200" y="1474839"/>
            <a:ext cx="10515600" cy="4702124"/>
          </a:xfrm>
        </p:spPr>
        <p:txBody>
          <a:bodyPr>
            <a:normAutofit/>
          </a:bodyPr>
          <a:lstStyle/>
          <a:p>
            <a:pPr>
              <a:lnSpc>
                <a:spcPct val="130000"/>
              </a:lnSpc>
            </a:pPr>
            <a:r>
              <a:rPr lang="tr-TR" dirty="0"/>
              <a:t>Zekât ibadeti toplumda sosyal yardımlaşmayı ve dayanışmayı güçlendirir, cimrilik hastalığının şifasıdır, </a:t>
            </a:r>
            <a:r>
              <a:rPr lang="tr-TR" dirty="0" smtClean="0"/>
              <a:t>malın </a:t>
            </a:r>
            <a:r>
              <a:rPr lang="tr-TR" dirty="0"/>
              <a:t>geçiciliğini hatırlatır ve nimetin devamlılığını sağlar. Saydığımız bu faydalarından da anlaşılacağı gibi zekât ibadetinin hem bireysel hem </a:t>
            </a:r>
            <a:r>
              <a:rPr lang="tr-TR" dirty="0" smtClean="0"/>
              <a:t>toplumsal </a:t>
            </a:r>
            <a:r>
              <a:rPr lang="tr-TR" dirty="0"/>
              <a:t>faydaları bulunmaktadır. Toplum içerisinde zekât ibadetiyle birlikte sosyal adalet sağlanmış ve zengin ile fakir arasındaki uçurum azalmış olur.</a:t>
            </a:r>
            <a:endParaRPr lang="tr-TR" b="1" dirty="0">
              <a:solidFill>
                <a:srgbClr val="00B050"/>
              </a:solidFill>
            </a:endParaRPr>
          </a:p>
          <a:p>
            <a:pPr marL="0" indent="0">
              <a:lnSpc>
                <a:spcPct val="130000"/>
              </a:lnSpc>
              <a:buNone/>
            </a:pPr>
            <a:endParaRPr lang="tr-TR" dirty="0" smtClean="0"/>
          </a:p>
        </p:txBody>
      </p:sp>
    </p:spTree>
    <p:extLst>
      <p:ext uri="{BB962C8B-B14F-4D97-AF65-F5344CB8AC3E}">
        <p14:creationId xmlns:p14="http://schemas.microsoft.com/office/powerpoint/2010/main" val="1304328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090049"/>
          </a:xfrm>
        </p:spPr>
        <p:txBody>
          <a:bodyPr/>
          <a:lstStyle/>
          <a:p>
            <a:r>
              <a:rPr lang="tr-TR" b="1" dirty="0" smtClean="0">
                <a:solidFill>
                  <a:srgbClr val="00B050"/>
                </a:solidFill>
              </a:rPr>
              <a:t>Bilgi Notu…</a:t>
            </a:r>
            <a:endParaRPr lang="tr-TR" b="1" dirty="0">
              <a:solidFill>
                <a:srgbClr val="00B050"/>
              </a:solidFill>
            </a:endParaRPr>
          </a:p>
        </p:txBody>
      </p:sp>
      <p:sp>
        <p:nvSpPr>
          <p:cNvPr id="3" name="İçerik Yer Tutucusu 2"/>
          <p:cNvSpPr>
            <a:spLocks noGrp="1"/>
          </p:cNvSpPr>
          <p:nvPr>
            <p:ph idx="1"/>
          </p:nvPr>
        </p:nvSpPr>
        <p:spPr>
          <a:xfrm>
            <a:off x="838200" y="1455174"/>
            <a:ext cx="10515600" cy="5053781"/>
          </a:xfrm>
        </p:spPr>
        <p:txBody>
          <a:bodyPr>
            <a:normAutofit/>
          </a:bodyPr>
          <a:lstStyle/>
          <a:p>
            <a:pPr>
              <a:lnSpc>
                <a:spcPct val="130000"/>
              </a:lnSpc>
            </a:pPr>
            <a:r>
              <a:rPr lang="tr-TR" b="1" dirty="0">
                <a:solidFill>
                  <a:srgbClr val="00B050"/>
                </a:solidFill>
              </a:rPr>
              <a:t>Zekât ibadetinin </a:t>
            </a:r>
            <a:r>
              <a:rPr lang="tr-TR" b="1" dirty="0" err="1">
                <a:solidFill>
                  <a:srgbClr val="00B050"/>
                </a:solidFill>
              </a:rPr>
              <a:t>farziyetinin</a:t>
            </a:r>
            <a:r>
              <a:rPr lang="tr-TR" b="1" dirty="0">
                <a:solidFill>
                  <a:srgbClr val="00B050"/>
                </a:solidFill>
              </a:rPr>
              <a:t> </a:t>
            </a:r>
            <a:r>
              <a:rPr lang="tr-TR" b="1" dirty="0" smtClean="0">
                <a:solidFill>
                  <a:srgbClr val="00B050"/>
                </a:solidFill>
              </a:rPr>
              <a:t>bazı şartları bulunmaktadır.</a:t>
            </a:r>
          </a:p>
          <a:p>
            <a:pPr>
              <a:lnSpc>
                <a:spcPct val="130000"/>
              </a:lnSpc>
            </a:pPr>
            <a:r>
              <a:rPr lang="tr-TR" dirty="0" smtClean="0"/>
              <a:t>Bu </a:t>
            </a:r>
            <a:r>
              <a:rPr lang="tr-TR" dirty="0"/>
              <a:t>şartlar şunlardır: </a:t>
            </a:r>
            <a:endParaRPr lang="tr-TR" dirty="0" smtClean="0"/>
          </a:p>
          <a:p>
            <a:pPr>
              <a:lnSpc>
                <a:spcPct val="130000"/>
              </a:lnSpc>
            </a:pPr>
            <a:r>
              <a:rPr lang="tr-TR" b="1" dirty="0" smtClean="0">
                <a:solidFill>
                  <a:srgbClr val="00B050"/>
                </a:solidFill>
              </a:rPr>
              <a:t>Mükellefte </a:t>
            </a:r>
            <a:r>
              <a:rPr lang="tr-TR" b="1" dirty="0">
                <a:solidFill>
                  <a:srgbClr val="00B050"/>
                </a:solidFill>
              </a:rPr>
              <a:t>aranan şartlar: </a:t>
            </a:r>
            <a:r>
              <a:rPr lang="tr-TR" dirty="0"/>
              <a:t>Müslüman olmak, akıllı olmak, </a:t>
            </a:r>
            <a:r>
              <a:rPr lang="tr-TR" dirty="0" err="1"/>
              <a:t>büluğ</a:t>
            </a:r>
            <a:r>
              <a:rPr lang="tr-TR" dirty="0"/>
              <a:t> çağına ulaşmış olmak, hür olmak ve nisap miktarı mala sahip olmak. (</a:t>
            </a:r>
            <a:r>
              <a:rPr lang="tr-TR" dirty="0" smtClean="0"/>
              <a:t>80,18 gr </a:t>
            </a:r>
            <a:r>
              <a:rPr lang="tr-TR" dirty="0"/>
              <a:t>altın, 561 gr gümüş, 5 deve, küçükbaş hayvan 40, büyükbaş hayvan 30, toprak mahsulleri 1000 </a:t>
            </a:r>
            <a:r>
              <a:rPr lang="tr-TR" dirty="0" err="1"/>
              <a:t>kg.</a:t>
            </a:r>
            <a:r>
              <a:rPr lang="tr-TR" dirty="0" err="1" smtClean="0"/>
              <a:t>’a</a:t>
            </a:r>
            <a:r>
              <a:rPr lang="tr-TR" dirty="0" smtClean="0"/>
              <a:t> </a:t>
            </a:r>
            <a:r>
              <a:rPr lang="tr-TR" dirty="0"/>
              <a:t>ulaşırsa nisap miktarına da ulaşmış olur</a:t>
            </a:r>
            <a:r>
              <a:rPr lang="tr-TR" dirty="0" smtClean="0"/>
              <a:t>).</a:t>
            </a:r>
          </a:p>
        </p:txBody>
      </p:sp>
    </p:spTree>
    <p:extLst>
      <p:ext uri="{BB962C8B-B14F-4D97-AF65-F5344CB8AC3E}">
        <p14:creationId xmlns:p14="http://schemas.microsoft.com/office/powerpoint/2010/main" val="1306225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nSpc>
                <a:spcPct val="100000"/>
              </a:lnSpc>
            </a:pPr>
            <a:r>
              <a:rPr lang="tr-TR" b="1" dirty="0">
                <a:solidFill>
                  <a:srgbClr val="00B050"/>
                </a:solidFill>
              </a:rPr>
              <a:t>Bilgi Notu…</a:t>
            </a:r>
            <a:endParaRPr lang="tr-TR" b="1" dirty="0">
              <a:solidFill>
                <a:srgbClr val="C00000"/>
              </a:solidFill>
            </a:endParaRPr>
          </a:p>
        </p:txBody>
      </p:sp>
      <p:sp>
        <p:nvSpPr>
          <p:cNvPr id="3" name="İçerik Yer Tutucusu 2"/>
          <p:cNvSpPr>
            <a:spLocks noGrp="1"/>
          </p:cNvSpPr>
          <p:nvPr>
            <p:ph idx="1"/>
          </p:nvPr>
        </p:nvSpPr>
        <p:spPr/>
        <p:txBody>
          <a:bodyPr>
            <a:normAutofit/>
          </a:bodyPr>
          <a:lstStyle/>
          <a:p>
            <a:pPr>
              <a:lnSpc>
                <a:spcPct val="130000"/>
              </a:lnSpc>
            </a:pPr>
            <a:r>
              <a:rPr lang="tr-TR" b="1" dirty="0">
                <a:solidFill>
                  <a:srgbClr val="00B050"/>
                </a:solidFill>
              </a:rPr>
              <a:t>Malda aranan şartlar: </a:t>
            </a:r>
            <a:r>
              <a:rPr lang="tr-TR" dirty="0"/>
              <a:t>Mülkiyet: Kişi ancak kendi malı üzerinde tam bir mülkiyet hakkına sahiptir. Emanet mal, kaybolan mal ve inkâr edilen mal zekâta tabi tutulmaz.</a:t>
            </a:r>
          </a:p>
          <a:p>
            <a:pPr>
              <a:lnSpc>
                <a:spcPct val="130000"/>
              </a:lnSpc>
            </a:pPr>
            <a:r>
              <a:rPr lang="tr-TR" b="1" dirty="0" err="1">
                <a:solidFill>
                  <a:srgbClr val="00B050"/>
                </a:solidFill>
              </a:rPr>
              <a:t>Havlîlik</a:t>
            </a:r>
            <a:r>
              <a:rPr lang="tr-TR" b="1" dirty="0">
                <a:solidFill>
                  <a:srgbClr val="00B050"/>
                </a:solidFill>
              </a:rPr>
              <a:t>: </a:t>
            </a:r>
            <a:r>
              <a:rPr lang="tr-TR" dirty="0"/>
              <a:t>Yıllanma şartıdır. Zekâta tabi olan malların mülkiyete geçmesinin üzerinden bir kameri yılın geçmesi gerekmektedir. Ancak tarım ürünlerinde yıllanma beklenmez</a:t>
            </a:r>
            <a:r>
              <a:rPr lang="tr-TR" dirty="0" smtClean="0"/>
              <a:t>.</a:t>
            </a:r>
            <a:endParaRPr lang="tr-TR" dirty="0"/>
          </a:p>
        </p:txBody>
      </p:sp>
    </p:spTree>
    <p:extLst>
      <p:ext uri="{BB962C8B-B14F-4D97-AF65-F5344CB8AC3E}">
        <p14:creationId xmlns:p14="http://schemas.microsoft.com/office/powerpoint/2010/main" val="2965767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00B050"/>
                </a:solidFill>
              </a:rPr>
              <a:t>Bilgi Notu…</a:t>
            </a:r>
            <a:endParaRPr lang="tr-TR" b="1" dirty="0">
              <a:solidFill>
                <a:srgbClr val="C00000"/>
              </a:solidFill>
            </a:endParaRPr>
          </a:p>
        </p:txBody>
      </p:sp>
      <p:sp>
        <p:nvSpPr>
          <p:cNvPr id="3" name="İçerik Yer Tutucusu 2"/>
          <p:cNvSpPr>
            <a:spLocks noGrp="1"/>
          </p:cNvSpPr>
          <p:nvPr>
            <p:ph idx="1"/>
          </p:nvPr>
        </p:nvSpPr>
        <p:spPr/>
        <p:txBody>
          <a:bodyPr>
            <a:normAutofit lnSpcReduction="10000"/>
          </a:bodyPr>
          <a:lstStyle/>
          <a:p>
            <a:pPr>
              <a:lnSpc>
                <a:spcPct val="130000"/>
              </a:lnSpc>
            </a:pPr>
            <a:r>
              <a:rPr lang="tr-TR" b="1" dirty="0" smtClean="0">
                <a:solidFill>
                  <a:srgbClr val="00B050"/>
                </a:solidFill>
              </a:rPr>
              <a:t>Nema: </a:t>
            </a:r>
            <a:r>
              <a:rPr lang="tr-TR" dirty="0" smtClean="0"/>
              <a:t>Artmak</a:t>
            </a:r>
            <a:r>
              <a:rPr lang="tr-TR" dirty="0"/>
              <a:t>, çoğalmak anlamına gelmektedir. Zekât verilecek malın artma özelliği bulunması gerekir. Örneğin hayvanlarda gerçekten somut manada bir çoğalma görülürken altın, para gibi bazı malların sayısında artma, çoğalma görülmez ama kıymeti, satın alma gücü artar ya da azalır.</a:t>
            </a:r>
          </a:p>
          <a:p>
            <a:pPr>
              <a:lnSpc>
                <a:spcPct val="130000"/>
              </a:lnSpc>
            </a:pPr>
            <a:r>
              <a:rPr lang="tr-TR" b="1" dirty="0">
                <a:solidFill>
                  <a:srgbClr val="00B050"/>
                </a:solidFill>
              </a:rPr>
              <a:t>Asli İhtiyaç: </a:t>
            </a:r>
            <a:r>
              <a:rPr lang="tr-TR" dirty="0"/>
              <a:t>Bunlar kişinin ve bakmakla yükümlü olduğu ailesinin temel ihtiyaçlarıdır. Bu ihtiyaçlardan yiyip içtikleri, giyecekleri, ev eşyaları, binek vasıtası, kitapları, oturdukları evi vb. sayılabilir.</a:t>
            </a:r>
            <a:endParaRPr lang="tr-TR" b="1" dirty="0">
              <a:solidFill>
                <a:srgbClr val="00B050"/>
              </a:solidFill>
            </a:endParaRPr>
          </a:p>
          <a:p>
            <a:pPr marL="0" indent="0">
              <a:lnSpc>
                <a:spcPct val="100000"/>
              </a:lnSpc>
              <a:buNone/>
            </a:pPr>
            <a:endParaRPr lang="tr-TR" dirty="0"/>
          </a:p>
        </p:txBody>
      </p:sp>
    </p:spTree>
    <p:extLst>
      <p:ext uri="{BB962C8B-B14F-4D97-AF65-F5344CB8AC3E}">
        <p14:creationId xmlns:p14="http://schemas.microsoft.com/office/powerpoint/2010/main" val="2884405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p:spPr>
      </p:pic>
      <p:sp>
        <p:nvSpPr>
          <p:cNvPr id="12" name="Metin kutusu 11"/>
          <p:cNvSpPr txBox="1"/>
          <p:nvPr/>
        </p:nvSpPr>
        <p:spPr>
          <a:xfrm>
            <a:off x="1593669" y="2704684"/>
            <a:ext cx="6601097" cy="1446550"/>
          </a:xfrm>
          <a:prstGeom prst="rect">
            <a:avLst/>
          </a:prstGeom>
          <a:noFill/>
        </p:spPr>
        <p:txBody>
          <a:bodyPr wrap="square" rtlCol="0">
            <a:spAutoFit/>
          </a:bodyPr>
          <a:lstStyle/>
          <a:p>
            <a:r>
              <a:rPr lang="tr-TR" sz="4400" b="1" dirty="0" smtClean="0">
                <a:latin typeface="Adobe Caslon Pro" panose="0205050205050A020403" pitchFamily="18" charset="-94"/>
                <a:ea typeface="Adobe Myungjo Std M" panose="02020600000000000000" pitchFamily="18" charset="-128"/>
              </a:rPr>
              <a:t>BÖLÜM 4:</a:t>
            </a:r>
          </a:p>
          <a:p>
            <a:r>
              <a:rPr lang="tr-TR" sz="4400" b="1" dirty="0" smtClean="0">
                <a:solidFill>
                  <a:srgbClr val="C00000"/>
                </a:solidFill>
                <a:latin typeface="Adobe Caslon Pro" panose="0205050205050A020403" pitchFamily="18" charset="-94"/>
                <a:ea typeface="Adobe Myungjo Std M" panose="02020600000000000000" pitchFamily="18" charset="-128"/>
              </a:rPr>
              <a:t>İBADET ESASLARI</a:t>
            </a:r>
            <a:endParaRPr lang="tr-TR" sz="44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23444398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Zekat Kimlere Verilir, Kimlere Verilmez?</a:t>
            </a:r>
            <a:endParaRPr lang="tr-TR" b="1" dirty="0">
              <a:solidFill>
                <a:srgbClr val="C00000"/>
              </a:solidFill>
            </a:endParaRPr>
          </a:p>
        </p:txBody>
      </p:sp>
      <p:sp>
        <p:nvSpPr>
          <p:cNvPr id="3" name="İçerik Yer Tutucusu 2"/>
          <p:cNvSpPr>
            <a:spLocks noGrp="1"/>
          </p:cNvSpPr>
          <p:nvPr>
            <p:ph idx="1"/>
          </p:nvPr>
        </p:nvSpPr>
        <p:spPr/>
        <p:txBody>
          <a:bodyPr>
            <a:normAutofit/>
          </a:bodyPr>
          <a:lstStyle/>
          <a:p>
            <a:pPr marL="0" indent="0">
              <a:lnSpc>
                <a:spcPct val="130000"/>
              </a:lnSpc>
              <a:spcBef>
                <a:spcPts val="600"/>
              </a:spcBef>
              <a:buNone/>
            </a:pPr>
            <a:r>
              <a:rPr lang="tr-TR" b="1" dirty="0">
                <a:solidFill>
                  <a:srgbClr val="00B050"/>
                </a:solidFill>
              </a:rPr>
              <a:t>Zekât Verilebilecek </a:t>
            </a:r>
            <a:r>
              <a:rPr lang="tr-TR" b="1" dirty="0" smtClean="0">
                <a:solidFill>
                  <a:srgbClr val="00B050"/>
                </a:solidFill>
              </a:rPr>
              <a:t>Kişiler:</a:t>
            </a:r>
          </a:p>
          <a:p>
            <a:pPr marL="0" indent="0">
              <a:lnSpc>
                <a:spcPct val="130000"/>
              </a:lnSpc>
              <a:spcBef>
                <a:spcPts val="600"/>
              </a:spcBef>
              <a:buNone/>
            </a:pPr>
            <a:r>
              <a:rPr lang="tr-TR" dirty="0" smtClean="0"/>
              <a:t>Kur’an’da </a:t>
            </a:r>
            <a:r>
              <a:rPr lang="tr-TR" dirty="0"/>
              <a:t>bu husus </a:t>
            </a:r>
            <a:r>
              <a:rPr lang="tr-TR" dirty="0" err="1"/>
              <a:t>Tevbe</a:t>
            </a:r>
            <a:r>
              <a:rPr lang="tr-TR" dirty="0"/>
              <a:t> Suresi 60. Ayette açıklanmıştır. Bu ayete göre; Fakirler, miskinler (tutuklu ve hükümlüler, kendi geçimini sağlayamayacak kadar hasta olanlar, tedavi olacak maddi gücü bulunmayanlar), zekât memurları (</a:t>
            </a:r>
            <a:r>
              <a:rPr lang="tr-TR" dirty="0" err="1"/>
              <a:t>âmiller</a:t>
            </a:r>
            <a:r>
              <a:rPr lang="tr-TR" dirty="0"/>
              <a:t>), </a:t>
            </a:r>
            <a:r>
              <a:rPr lang="tr-TR" dirty="0" err="1"/>
              <a:t>müellef</a:t>
            </a:r>
            <a:r>
              <a:rPr lang="tr-TR" dirty="0"/>
              <a:t>-i kulüp (kalpleri Allah’a ısındırılacak olan kişiler, borçlular (</a:t>
            </a:r>
            <a:r>
              <a:rPr lang="tr-TR" dirty="0" err="1"/>
              <a:t>gârimin</a:t>
            </a:r>
            <a:r>
              <a:rPr lang="tr-TR" dirty="0"/>
              <a:t>), Allah yolundakiler ve yolcular zekât verilecek kişilerin içindedir.</a:t>
            </a:r>
          </a:p>
        </p:txBody>
      </p:sp>
    </p:spTree>
    <p:extLst>
      <p:ext uri="{BB962C8B-B14F-4D97-AF65-F5344CB8AC3E}">
        <p14:creationId xmlns:p14="http://schemas.microsoft.com/office/powerpoint/2010/main" val="1692506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Zekat Kimlere Verilir, Kimlere Verilmez?</a:t>
            </a:r>
          </a:p>
        </p:txBody>
      </p:sp>
      <p:sp>
        <p:nvSpPr>
          <p:cNvPr id="3" name="İçerik Yer Tutucusu 2"/>
          <p:cNvSpPr>
            <a:spLocks noGrp="1"/>
          </p:cNvSpPr>
          <p:nvPr>
            <p:ph idx="1"/>
          </p:nvPr>
        </p:nvSpPr>
        <p:spPr/>
        <p:txBody>
          <a:bodyPr>
            <a:normAutofit/>
          </a:bodyPr>
          <a:lstStyle/>
          <a:p>
            <a:pPr>
              <a:lnSpc>
                <a:spcPct val="150000"/>
              </a:lnSpc>
              <a:spcBef>
                <a:spcPts val="600"/>
              </a:spcBef>
            </a:pPr>
            <a:r>
              <a:rPr lang="tr-TR" b="1" dirty="0">
                <a:solidFill>
                  <a:srgbClr val="00B050"/>
                </a:solidFill>
              </a:rPr>
              <a:t>Zekât Verilmeyecek </a:t>
            </a:r>
            <a:r>
              <a:rPr lang="tr-TR" b="1" dirty="0" smtClean="0">
                <a:solidFill>
                  <a:srgbClr val="00B050"/>
                </a:solidFill>
              </a:rPr>
              <a:t>Kişiler:</a:t>
            </a:r>
          </a:p>
          <a:p>
            <a:pPr>
              <a:lnSpc>
                <a:spcPct val="150000"/>
              </a:lnSpc>
              <a:spcBef>
                <a:spcPts val="600"/>
              </a:spcBef>
            </a:pPr>
            <a:r>
              <a:rPr lang="tr-TR" dirty="0" smtClean="0"/>
              <a:t>Bir </a:t>
            </a:r>
            <a:r>
              <a:rPr lang="tr-TR" dirty="0"/>
              <a:t>kişi bakmak yükümlü olduğu usulü ve </a:t>
            </a:r>
            <a:r>
              <a:rPr lang="tr-TR" dirty="0" err="1"/>
              <a:t>furûuna</a:t>
            </a:r>
            <a:r>
              <a:rPr lang="tr-TR" dirty="0"/>
              <a:t> (anne, baba, dede, büyükanne, çocuklar, torunlar, karı-koca) zekât veremez. Zenginlere ve Müslüman olmayanlara da zekât verilmez.</a:t>
            </a:r>
          </a:p>
        </p:txBody>
      </p:sp>
    </p:spTree>
    <p:extLst>
      <p:ext uri="{BB962C8B-B14F-4D97-AF65-F5344CB8AC3E}">
        <p14:creationId xmlns:p14="http://schemas.microsoft.com/office/powerpoint/2010/main" val="3526817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854075"/>
          </a:xfrm>
        </p:spPr>
        <p:txBody>
          <a:bodyPr/>
          <a:lstStyle/>
          <a:p>
            <a:r>
              <a:rPr lang="tr-TR" b="1" dirty="0" smtClean="0">
                <a:solidFill>
                  <a:srgbClr val="00B050"/>
                </a:solidFill>
              </a:rPr>
              <a:t>Bilgi Notu…</a:t>
            </a:r>
            <a:endParaRPr lang="tr-TR" b="1" dirty="0">
              <a:solidFill>
                <a:srgbClr val="00B050"/>
              </a:solidFill>
            </a:endParaRPr>
          </a:p>
        </p:txBody>
      </p:sp>
      <p:sp>
        <p:nvSpPr>
          <p:cNvPr id="3" name="İçerik Yer Tutucusu 2"/>
          <p:cNvSpPr>
            <a:spLocks noGrp="1"/>
          </p:cNvSpPr>
          <p:nvPr>
            <p:ph idx="1"/>
          </p:nvPr>
        </p:nvSpPr>
        <p:spPr>
          <a:xfrm>
            <a:off x="838200" y="1396181"/>
            <a:ext cx="10515600" cy="5043948"/>
          </a:xfrm>
        </p:spPr>
        <p:txBody>
          <a:bodyPr>
            <a:normAutofit/>
          </a:bodyPr>
          <a:lstStyle/>
          <a:p>
            <a:pPr>
              <a:lnSpc>
                <a:spcPct val="150000"/>
              </a:lnSpc>
            </a:pPr>
            <a:r>
              <a:rPr lang="tr-TR" b="1" dirty="0" smtClean="0">
                <a:solidFill>
                  <a:srgbClr val="00B050"/>
                </a:solidFill>
              </a:rPr>
              <a:t>Zahiri ve Batıni Mallar</a:t>
            </a:r>
          </a:p>
          <a:p>
            <a:pPr>
              <a:lnSpc>
                <a:spcPct val="150000"/>
              </a:lnSpc>
            </a:pPr>
            <a:r>
              <a:rPr lang="tr-TR" b="1" dirty="0" smtClean="0">
                <a:solidFill>
                  <a:srgbClr val="00B050"/>
                </a:solidFill>
              </a:rPr>
              <a:t>Zahiri </a:t>
            </a:r>
            <a:r>
              <a:rPr lang="tr-TR" b="1" dirty="0">
                <a:solidFill>
                  <a:srgbClr val="00B050"/>
                </a:solidFill>
              </a:rPr>
              <a:t>Mallar (Emval-i </a:t>
            </a:r>
            <a:r>
              <a:rPr lang="tr-TR" b="1" dirty="0" err="1" smtClean="0">
                <a:solidFill>
                  <a:srgbClr val="00B050"/>
                </a:solidFill>
              </a:rPr>
              <a:t>Zâhire</a:t>
            </a:r>
            <a:r>
              <a:rPr lang="tr-TR" b="1" dirty="0" smtClean="0">
                <a:solidFill>
                  <a:srgbClr val="00B050"/>
                </a:solidFill>
              </a:rPr>
              <a:t>): </a:t>
            </a:r>
            <a:r>
              <a:rPr lang="tr-TR" dirty="0" smtClean="0"/>
              <a:t>Görünen</a:t>
            </a:r>
            <a:r>
              <a:rPr lang="tr-TR" dirty="0"/>
              <a:t>, açık olan mal demektir. Gizlenmeleri mümkün değildir. Gizlendiği takdirde bozulan mallardır. Hayvanlar, ticaret malları, meyveler</a:t>
            </a:r>
            <a:r>
              <a:rPr lang="tr-TR" dirty="0" smtClean="0"/>
              <a:t>.</a:t>
            </a:r>
          </a:p>
          <a:p>
            <a:pPr>
              <a:lnSpc>
                <a:spcPct val="150000"/>
              </a:lnSpc>
            </a:pPr>
            <a:r>
              <a:rPr lang="tr-TR" b="1" dirty="0">
                <a:solidFill>
                  <a:srgbClr val="00B050"/>
                </a:solidFill>
              </a:rPr>
              <a:t>Bâtıni Mallar (Emval-i </a:t>
            </a:r>
            <a:r>
              <a:rPr lang="tr-TR" b="1" dirty="0" smtClean="0">
                <a:solidFill>
                  <a:srgbClr val="00B050"/>
                </a:solidFill>
              </a:rPr>
              <a:t>Bâtına): </a:t>
            </a:r>
            <a:r>
              <a:rPr lang="tr-TR" dirty="0" smtClean="0"/>
              <a:t>Kapalı </a:t>
            </a:r>
            <a:r>
              <a:rPr lang="tr-TR" dirty="0"/>
              <a:t>ve görünmeyen mal demektir. Çevreden saklanabilir ancak sahibi bilir. Uzun süre saklanabilen mallardır. Altın, gümüş, para.</a:t>
            </a:r>
          </a:p>
        </p:txBody>
      </p:sp>
    </p:spTree>
    <p:extLst>
      <p:ext uri="{BB962C8B-B14F-4D97-AF65-F5344CB8AC3E}">
        <p14:creationId xmlns:p14="http://schemas.microsoft.com/office/powerpoint/2010/main" val="2470602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1031056"/>
          </a:xfrm>
        </p:spPr>
        <p:txBody>
          <a:bodyPr/>
          <a:lstStyle/>
          <a:p>
            <a:r>
              <a:rPr lang="tr-TR" b="1" dirty="0" smtClean="0">
                <a:solidFill>
                  <a:srgbClr val="C00000"/>
                </a:solidFill>
              </a:rPr>
              <a:t>Zekata Tabi Olan Mallar</a:t>
            </a:r>
            <a:endParaRPr lang="tr-TR" b="1" dirty="0">
              <a:solidFill>
                <a:srgbClr val="C00000"/>
              </a:solidFill>
            </a:endParaRPr>
          </a:p>
        </p:txBody>
      </p:sp>
      <p:sp>
        <p:nvSpPr>
          <p:cNvPr id="3" name="İçerik Yer Tutucusu 2"/>
          <p:cNvSpPr>
            <a:spLocks noGrp="1"/>
          </p:cNvSpPr>
          <p:nvPr>
            <p:ph idx="1"/>
          </p:nvPr>
        </p:nvSpPr>
        <p:spPr/>
        <p:txBody>
          <a:bodyPr>
            <a:normAutofit/>
          </a:bodyPr>
          <a:lstStyle/>
          <a:p>
            <a:r>
              <a:rPr lang="tr-TR" b="1" dirty="0">
                <a:solidFill>
                  <a:srgbClr val="00B050"/>
                </a:solidFill>
              </a:rPr>
              <a:t>1. Koyun ve </a:t>
            </a:r>
            <a:r>
              <a:rPr lang="tr-TR" b="1" dirty="0" smtClean="0">
                <a:solidFill>
                  <a:srgbClr val="00B050"/>
                </a:solidFill>
              </a:rPr>
              <a:t>Keçi:</a:t>
            </a:r>
          </a:p>
          <a:p>
            <a:r>
              <a:rPr lang="tr-TR" dirty="0" smtClean="0"/>
              <a:t>40’dan </a:t>
            </a:r>
            <a:r>
              <a:rPr lang="tr-TR" dirty="0"/>
              <a:t>120’ye kadar 1 koyun ya da </a:t>
            </a:r>
            <a:r>
              <a:rPr lang="tr-TR" dirty="0" smtClean="0"/>
              <a:t>keçi,</a:t>
            </a:r>
          </a:p>
          <a:p>
            <a:r>
              <a:rPr lang="tr-TR" dirty="0" smtClean="0"/>
              <a:t>121’den </a:t>
            </a:r>
            <a:r>
              <a:rPr lang="tr-TR" dirty="0"/>
              <a:t>200’e kadar 2 koyun ya da </a:t>
            </a:r>
            <a:r>
              <a:rPr lang="tr-TR" dirty="0" smtClean="0"/>
              <a:t>keçi,</a:t>
            </a:r>
          </a:p>
          <a:p>
            <a:r>
              <a:rPr lang="tr-TR" dirty="0" smtClean="0"/>
              <a:t>201’den </a:t>
            </a:r>
            <a:r>
              <a:rPr lang="tr-TR" dirty="0"/>
              <a:t>399’a kadar 3 koyun ya da </a:t>
            </a:r>
            <a:r>
              <a:rPr lang="tr-TR" dirty="0" smtClean="0"/>
              <a:t>keçi,</a:t>
            </a:r>
          </a:p>
          <a:p>
            <a:r>
              <a:rPr lang="tr-TR" dirty="0" smtClean="0"/>
              <a:t>400’den </a:t>
            </a:r>
            <a:r>
              <a:rPr lang="tr-TR" dirty="0"/>
              <a:t>sonra her 100 koyun ya da keçi de 1 koyun ya da keçi zekât verilmesi gerekir.</a:t>
            </a:r>
            <a:endParaRPr lang="tr-TR" dirty="0" smtClean="0"/>
          </a:p>
        </p:txBody>
      </p:sp>
    </p:spTree>
    <p:extLst>
      <p:ext uri="{BB962C8B-B14F-4D97-AF65-F5344CB8AC3E}">
        <p14:creationId xmlns:p14="http://schemas.microsoft.com/office/powerpoint/2010/main" val="3681708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952398"/>
          </a:xfrm>
        </p:spPr>
        <p:txBody>
          <a:bodyPr/>
          <a:lstStyle/>
          <a:p>
            <a:r>
              <a:rPr lang="tr-TR" b="1" dirty="0">
                <a:solidFill>
                  <a:srgbClr val="C00000"/>
                </a:solidFill>
              </a:rPr>
              <a:t>Zekata Tabi Olan Mallar</a:t>
            </a:r>
          </a:p>
        </p:txBody>
      </p:sp>
      <p:sp>
        <p:nvSpPr>
          <p:cNvPr id="3" name="İçerik Yer Tutucusu 2"/>
          <p:cNvSpPr>
            <a:spLocks noGrp="1"/>
          </p:cNvSpPr>
          <p:nvPr>
            <p:ph idx="1"/>
          </p:nvPr>
        </p:nvSpPr>
        <p:spPr>
          <a:xfrm>
            <a:off x="838200" y="1465005"/>
            <a:ext cx="10515600" cy="4711957"/>
          </a:xfrm>
        </p:spPr>
        <p:txBody>
          <a:bodyPr>
            <a:normAutofit/>
          </a:bodyPr>
          <a:lstStyle/>
          <a:p>
            <a:r>
              <a:rPr lang="tr-TR" b="1" dirty="0">
                <a:solidFill>
                  <a:srgbClr val="00B050"/>
                </a:solidFill>
              </a:rPr>
              <a:t>2. Sığır ve </a:t>
            </a:r>
            <a:r>
              <a:rPr lang="tr-TR" b="1" dirty="0" smtClean="0">
                <a:solidFill>
                  <a:srgbClr val="00B050"/>
                </a:solidFill>
              </a:rPr>
              <a:t>Manda:</a:t>
            </a:r>
          </a:p>
          <a:p>
            <a:r>
              <a:rPr lang="tr-TR" dirty="0" smtClean="0"/>
              <a:t>30’dan </a:t>
            </a:r>
            <a:r>
              <a:rPr lang="tr-TR" dirty="0"/>
              <a:t>39’a kadar 1 yaşını doldurmuş 1 </a:t>
            </a:r>
            <a:r>
              <a:rPr lang="tr-TR" dirty="0" smtClean="0"/>
              <a:t>dana,</a:t>
            </a:r>
          </a:p>
          <a:p>
            <a:r>
              <a:rPr lang="tr-TR" dirty="0" smtClean="0"/>
              <a:t>40’dan </a:t>
            </a:r>
            <a:r>
              <a:rPr lang="tr-TR" dirty="0"/>
              <a:t>59’a kadar 2 yaşını doldurmuş 1 </a:t>
            </a:r>
            <a:r>
              <a:rPr lang="tr-TR" dirty="0" smtClean="0"/>
              <a:t>dana,</a:t>
            </a:r>
          </a:p>
          <a:p>
            <a:r>
              <a:rPr lang="tr-TR" dirty="0" smtClean="0"/>
              <a:t>60’dan </a:t>
            </a:r>
            <a:r>
              <a:rPr lang="tr-TR" dirty="0"/>
              <a:t>69’a kadar 1 yaşını doldurmuş 2 dana zekât verilmesi gerekir. </a:t>
            </a:r>
          </a:p>
        </p:txBody>
      </p:sp>
    </p:spTree>
    <p:extLst>
      <p:ext uri="{BB962C8B-B14F-4D97-AF65-F5344CB8AC3E}">
        <p14:creationId xmlns:p14="http://schemas.microsoft.com/office/powerpoint/2010/main" val="54140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Zekata Tabi Olan Mallar</a:t>
            </a:r>
          </a:p>
        </p:txBody>
      </p:sp>
      <p:sp>
        <p:nvSpPr>
          <p:cNvPr id="3" name="İçerik Yer Tutucusu 2"/>
          <p:cNvSpPr>
            <a:spLocks noGrp="1"/>
          </p:cNvSpPr>
          <p:nvPr>
            <p:ph idx="1"/>
          </p:nvPr>
        </p:nvSpPr>
        <p:spPr/>
        <p:txBody>
          <a:bodyPr>
            <a:normAutofit/>
          </a:bodyPr>
          <a:lstStyle/>
          <a:p>
            <a:r>
              <a:rPr lang="tr-TR" b="1" dirty="0">
                <a:solidFill>
                  <a:srgbClr val="00B050"/>
                </a:solidFill>
              </a:rPr>
              <a:t>3. </a:t>
            </a:r>
            <a:r>
              <a:rPr lang="tr-TR" b="1" dirty="0" smtClean="0">
                <a:solidFill>
                  <a:srgbClr val="00B050"/>
                </a:solidFill>
              </a:rPr>
              <a:t>Deve:</a:t>
            </a:r>
          </a:p>
          <a:p>
            <a:r>
              <a:rPr lang="tr-TR" dirty="0" smtClean="0"/>
              <a:t>5’den </a:t>
            </a:r>
            <a:r>
              <a:rPr lang="tr-TR" dirty="0"/>
              <a:t>9’a kadar 1 koyun ya da </a:t>
            </a:r>
            <a:r>
              <a:rPr lang="tr-TR" dirty="0" smtClean="0"/>
              <a:t>keçi,</a:t>
            </a:r>
          </a:p>
          <a:p>
            <a:r>
              <a:rPr lang="tr-TR" dirty="0" smtClean="0"/>
              <a:t>10’dan </a:t>
            </a:r>
            <a:r>
              <a:rPr lang="tr-TR" dirty="0"/>
              <a:t>14’e kadar 2 koyun ya da </a:t>
            </a:r>
            <a:r>
              <a:rPr lang="tr-TR" dirty="0" smtClean="0"/>
              <a:t>keçi,</a:t>
            </a:r>
          </a:p>
          <a:p>
            <a:r>
              <a:rPr lang="tr-TR" dirty="0" smtClean="0"/>
              <a:t>15’den </a:t>
            </a:r>
            <a:r>
              <a:rPr lang="tr-TR" dirty="0"/>
              <a:t>19’a kadar 3 koyun ya da </a:t>
            </a:r>
            <a:r>
              <a:rPr lang="tr-TR" dirty="0" smtClean="0"/>
              <a:t>keçi,</a:t>
            </a:r>
          </a:p>
          <a:p>
            <a:r>
              <a:rPr lang="tr-TR" dirty="0" smtClean="0"/>
              <a:t>Her </a:t>
            </a:r>
            <a:r>
              <a:rPr lang="tr-TR" dirty="0"/>
              <a:t>dört deve için bir koyun ya da keçi zekât verilmesi gerekir.</a:t>
            </a:r>
          </a:p>
        </p:txBody>
      </p:sp>
    </p:spTree>
    <p:extLst>
      <p:ext uri="{BB962C8B-B14F-4D97-AF65-F5344CB8AC3E}">
        <p14:creationId xmlns:p14="http://schemas.microsoft.com/office/powerpoint/2010/main" val="41936265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Zekata Tabi Olan Mallar</a:t>
            </a:r>
            <a:endParaRPr lang="tr-TR" b="1" dirty="0">
              <a:solidFill>
                <a:srgbClr val="00B050"/>
              </a:solidFill>
            </a:endParaRPr>
          </a:p>
        </p:txBody>
      </p:sp>
      <p:sp>
        <p:nvSpPr>
          <p:cNvPr id="3" name="İçerik Yer Tutucusu 2"/>
          <p:cNvSpPr>
            <a:spLocks noGrp="1"/>
          </p:cNvSpPr>
          <p:nvPr>
            <p:ph idx="1"/>
          </p:nvPr>
        </p:nvSpPr>
        <p:spPr/>
        <p:txBody>
          <a:bodyPr>
            <a:normAutofit/>
          </a:bodyPr>
          <a:lstStyle/>
          <a:p>
            <a:r>
              <a:rPr lang="tr-TR" b="1" dirty="0">
                <a:solidFill>
                  <a:srgbClr val="00B050"/>
                </a:solidFill>
              </a:rPr>
              <a:t>4. Ticaret Malları: (</a:t>
            </a:r>
            <a:r>
              <a:rPr lang="tr-TR" b="1" dirty="0" err="1">
                <a:solidFill>
                  <a:srgbClr val="00B050"/>
                </a:solidFill>
              </a:rPr>
              <a:t>Zekâtü’l</a:t>
            </a:r>
            <a:r>
              <a:rPr lang="tr-TR" b="1" dirty="0">
                <a:solidFill>
                  <a:srgbClr val="00B050"/>
                </a:solidFill>
              </a:rPr>
              <a:t>- </a:t>
            </a:r>
            <a:r>
              <a:rPr lang="tr-TR" b="1" dirty="0" err="1">
                <a:solidFill>
                  <a:srgbClr val="00B050"/>
                </a:solidFill>
              </a:rPr>
              <a:t>Urûz</a:t>
            </a:r>
            <a:r>
              <a:rPr lang="tr-TR" b="1" dirty="0" smtClean="0">
                <a:solidFill>
                  <a:srgbClr val="00B050"/>
                </a:solidFill>
              </a:rPr>
              <a:t>): </a:t>
            </a:r>
            <a:r>
              <a:rPr lang="tr-TR" dirty="0"/>
              <a:t>Ticari mallardan kastedilen para, hayvan ve toprak mahsulleri dışında kalan ve ticari niyetle kullanılan her türlü maldır. Zekât miktarı ise kırkta </a:t>
            </a:r>
            <a:r>
              <a:rPr lang="tr-TR" dirty="0" smtClean="0"/>
              <a:t>birdir.</a:t>
            </a:r>
          </a:p>
          <a:p>
            <a:r>
              <a:rPr lang="tr-TR" b="1" dirty="0" smtClean="0">
                <a:solidFill>
                  <a:srgbClr val="00B050"/>
                </a:solidFill>
              </a:rPr>
              <a:t>5</a:t>
            </a:r>
            <a:r>
              <a:rPr lang="tr-TR" b="1" dirty="0">
                <a:solidFill>
                  <a:srgbClr val="00B050"/>
                </a:solidFill>
              </a:rPr>
              <a:t>. Torak Mahsulleri: </a:t>
            </a:r>
            <a:r>
              <a:rPr lang="tr-TR" dirty="0"/>
              <a:t>Arazi yağmur, dere vb. gibi sulardan kendiliğinden sulanıyorsa onda biri (1/10), ama araziye masraf yapılıyorsa bir maliyet söz konusu ise yirmi de biri (1/20) zekât miktarıdır. Bu oran </a:t>
            </a:r>
            <a:r>
              <a:rPr lang="tr-TR" dirty="0" err="1"/>
              <a:t>ziraatin</a:t>
            </a:r>
            <a:r>
              <a:rPr lang="tr-TR" dirty="0"/>
              <a:t> masraflı ya da masrafsız olmasına dayanmaktadır</a:t>
            </a:r>
            <a:r>
              <a:rPr lang="tr-TR" dirty="0" smtClean="0"/>
              <a:t>.</a:t>
            </a:r>
          </a:p>
          <a:p>
            <a:r>
              <a:rPr lang="tr-TR" b="1" dirty="0">
                <a:solidFill>
                  <a:srgbClr val="00B050"/>
                </a:solidFill>
              </a:rPr>
              <a:t>6. Altın, Gümüş, Para: </a:t>
            </a:r>
            <a:r>
              <a:rPr lang="tr-TR" dirty="0"/>
              <a:t>Nisap miktarına ulaşmış altın, gümüşün ya da paranın kırkta biri (1/ 40) zekâta tabidir. </a:t>
            </a:r>
          </a:p>
        </p:txBody>
      </p:sp>
    </p:spTree>
    <p:extLst>
      <p:ext uri="{BB962C8B-B14F-4D97-AF65-F5344CB8AC3E}">
        <p14:creationId xmlns:p14="http://schemas.microsoft.com/office/powerpoint/2010/main" val="11538534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Zekata Tabi Olan Mallar</a:t>
            </a:r>
            <a:endParaRPr lang="tr-TR" dirty="0"/>
          </a:p>
        </p:txBody>
      </p:sp>
      <p:sp>
        <p:nvSpPr>
          <p:cNvPr id="3" name="İçerik Yer Tutucusu 2"/>
          <p:cNvSpPr>
            <a:spLocks noGrp="1"/>
          </p:cNvSpPr>
          <p:nvPr>
            <p:ph idx="1"/>
          </p:nvPr>
        </p:nvSpPr>
        <p:spPr/>
        <p:txBody>
          <a:bodyPr>
            <a:normAutofit lnSpcReduction="10000"/>
          </a:bodyPr>
          <a:lstStyle/>
          <a:p>
            <a:pPr>
              <a:lnSpc>
                <a:spcPct val="120000"/>
              </a:lnSpc>
              <a:spcBef>
                <a:spcPts val="600"/>
              </a:spcBef>
            </a:pPr>
            <a:r>
              <a:rPr lang="tr-TR" b="1" dirty="0">
                <a:solidFill>
                  <a:srgbClr val="00B050"/>
                </a:solidFill>
              </a:rPr>
              <a:t>7. Maden ve Defineler: </a:t>
            </a:r>
            <a:r>
              <a:rPr lang="tr-TR" dirty="0" err="1"/>
              <a:t>Rikâz</a:t>
            </a:r>
            <a:r>
              <a:rPr lang="tr-TR" dirty="0"/>
              <a:t> terimi maden </a:t>
            </a:r>
            <a:r>
              <a:rPr lang="tr-TR" dirty="0" smtClean="0"/>
              <a:t>anlamında kullanılmaktadır</a:t>
            </a:r>
            <a:r>
              <a:rPr lang="tr-TR" dirty="0"/>
              <a:t>. Defineler; İslam öncesine ait, Müslümanlara ait ve şüpheliler olmak üzere üçe ayrılmaktadır. Madenler ise: Ateşte eriyenler, sıvı olanlar ve hem ateşte erimeyen hem sıvı olmayan olarak üçe ayrılmaktadır. Bu konuda Hanefi fıkhına göre </a:t>
            </a:r>
            <a:r>
              <a:rPr lang="tr-TR" dirty="0" err="1"/>
              <a:t>rikâzda</a:t>
            </a:r>
            <a:r>
              <a:rPr lang="tr-TR" dirty="0"/>
              <a:t> beşte bir vergi vardır. %20’si zekât olarak verilir. Define ve madenlerde malın nisap miktarına ulaşması gerekmez bununla birlikte bir kameri yılın geçmesine de gerek yoktur. Bulunduğu takdirde %80’i bulan </a:t>
            </a:r>
            <a:r>
              <a:rPr lang="tr-TR" dirty="0" smtClean="0"/>
              <a:t>4 kişinin </a:t>
            </a:r>
            <a:r>
              <a:rPr lang="tr-TR" dirty="0"/>
              <a:t>%20’si kamunun hakkıdır.</a:t>
            </a:r>
          </a:p>
        </p:txBody>
      </p:sp>
    </p:spTree>
    <p:extLst>
      <p:ext uri="{BB962C8B-B14F-4D97-AF65-F5344CB8AC3E}">
        <p14:creationId xmlns:p14="http://schemas.microsoft.com/office/powerpoint/2010/main" val="15931301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B050"/>
                </a:solidFill>
              </a:rPr>
              <a:t>Bilgi Notu…</a:t>
            </a:r>
            <a:endParaRPr lang="tr-TR" b="1" dirty="0">
              <a:solidFill>
                <a:srgbClr val="00B050"/>
              </a:solidFill>
            </a:endParaRPr>
          </a:p>
        </p:txBody>
      </p:sp>
      <p:sp>
        <p:nvSpPr>
          <p:cNvPr id="3" name="İçerik Yer Tutucusu 2"/>
          <p:cNvSpPr>
            <a:spLocks noGrp="1"/>
          </p:cNvSpPr>
          <p:nvPr>
            <p:ph idx="1"/>
          </p:nvPr>
        </p:nvSpPr>
        <p:spPr>
          <a:xfrm>
            <a:off x="838200" y="1445342"/>
            <a:ext cx="10515600" cy="4731621"/>
          </a:xfrm>
        </p:spPr>
        <p:txBody>
          <a:bodyPr>
            <a:normAutofit/>
          </a:bodyPr>
          <a:lstStyle/>
          <a:p>
            <a:pPr>
              <a:lnSpc>
                <a:spcPct val="120000"/>
              </a:lnSpc>
            </a:pPr>
            <a:r>
              <a:rPr lang="tr-TR" b="1" dirty="0" err="1">
                <a:solidFill>
                  <a:srgbClr val="00B050"/>
                </a:solidFill>
              </a:rPr>
              <a:t>Fıtır</a:t>
            </a:r>
            <a:r>
              <a:rPr lang="tr-TR" b="1" dirty="0">
                <a:solidFill>
                  <a:srgbClr val="00B050"/>
                </a:solidFill>
              </a:rPr>
              <a:t> Sadakası (Fitre): </a:t>
            </a:r>
            <a:r>
              <a:rPr lang="tr-TR" dirty="0"/>
              <a:t>Ramazan ayının sonuna yetişen ve asli ihtiyaçlarının dışında en az nisap miktarı mala sahip bir Müslümanın vermesi vacip olan sadaka çeşididir. Hicretin ikinci yılında vacip olmuştur. Fitrenin vacip olabilmesi için malın zekâttaki gibi yıllanması ve artma azalma özelliği taşıması gerekmektedir. Dini kriterlere göre zengin sayılan bir Müslümanın hem kendi için hem de ailesinin üyeleri için (kadın, erkek, çocuk) fitre vermesi gerekir. Ramazan ayının içinde ve Ramazan Bayramının ilk günü bayram namazından önce verilmesi gerekir.</a:t>
            </a:r>
          </a:p>
        </p:txBody>
      </p:sp>
    </p:spTree>
    <p:extLst>
      <p:ext uri="{BB962C8B-B14F-4D97-AF65-F5344CB8AC3E}">
        <p14:creationId xmlns:p14="http://schemas.microsoft.com/office/powerpoint/2010/main" val="19305536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B050"/>
                </a:solidFill>
              </a:rPr>
              <a:t>Sıra sizde… (14. Soru)</a:t>
            </a:r>
            <a:endParaRPr lang="tr-TR" b="1" dirty="0">
              <a:solidFill>
                <a:srgbClr val="00B050"/>
              </a:solidFill>
            </a:endParaRPr>
          </a:p>
        </p:txBody>
      </p:sp>
      <p:sp>
        <p:nvSpPr>
          <p:cNvPr id="3" name="İçerik Yer Tutucusu 2"/>
          <p:cNvSpPr>
            <a:spLocks noGrp="1"/>
          </p:cNvSpPr>
          <p:nvPr>
            <p:ph idx="1"/>
          </p:nvPr>
        </p:nvSpPr>
        <p:spPr/>
        <p:txBody>
          <a:bodyPr>
            <a:normAutofit lnSpcReduction="10000"/>
          </a:bodyPr>
          <a:lstStyle/>
          <a:p>
            <a:pPr>
              <a:lnSpc>
                <a:spcPct val="120000"/>
              </a:lnSpc>
              <a:spcBef>
                <a:spcPts val="600"/>
              </a:spcBef>
            </a:pPr>
            <a:r>
              <a:rPr lang="tr-TR" dirty="0"/>
              <a:t>Nisap miktarı malın üzerinden bir kameri yılın geçmesi gerekmektedir. Bu duruma zekât yılı da </a:t>
            </a:r>
            <a:r>
              <a:rPr lang="tr-TR" dirty="0" smtClean="0"/>
              <a:t>denilmektedir.</a:t>
            </a:r>
          </a:p>
          <a:p>
            <a:pPr>
              <a:lnSpc>
                <a:spcPct val="120000"/>
              </a:lnSpc>
              <a:spcBef>
                <a:spcPts val="600"/>
              </a:spcBef>
            </a:pPr>
            <a:r>
              <a:rPr lang="tr-TR" b="1" dirty="0" smtClean="0"/>
              <a:t>Tanımlanan </a:t>
            </a:r>
            <a:r>
              <a:rPr lang="tr-TR" b="1" dirty="0"/>
              <a:t>kavram aşağıdakilerden </a:t>
            </a:r>
            <a:r>
              <a:rPr lang="tr-TR" b="1" dirty="0" smtClean="0"/>
              <a:t>hangisidir?</a:t>
            </a:r>
          </a:p>
          <a:p>
            <a:pPr marL="514350" indent="-514350">
              <a:lnSpc>
                <a:spcPct val="120000"/>
              </a:lnSpc>
              <a:spcBef>
                <a:spcPts val="600"/>
              </a:spcBef>
              <a:buFont typeface="+mj-lt"/>
              <a:buAutoNum type="alphaLcParenR"/>
            </a:pPr>
            <a:r>
              <a:rPr lang="tr-TR" dirty="0" err="1" smtClean="0"/>
              <a:t>Nisab</a:t>
            </a:r>
            <a:endParaRPr lang="tr-TR" dirty="0"/>
          </a:p>
          <a:p>
            <a:pPr marL="514350" indent="-514350">
              <a:lnSpc>
                <a:spcPct val="120000"/>
              </a:lnSpc>
              <a:spcBef>
                <a:spcPts val="600"/>
              </a:spcBef>
              <a:buFont typeface="+mj-lt"/>
              <a:buAutoNum type="alphaLcParenR"/>
            </a:pPr>
            <a:r>
              <a:rPr lang="tr-TR" dirty="0" smtClean="0"/>
              <a:t>Artma azalma</a:t>
            </a:r>
          </a:p>
          <a:p>
            <a:pPr marL="514350" indent="-514350">
              <a:lnSpc>
                <a:spcPct val="120000"/>
              </a:lnSpc>
              <a:spcBef>
                <a:spcPts val="600"/>
              </a:spcBef>
              <a:buFont typeface="+mj-lt"/>
              <a:buAutoNum type="alphaLcParenR"/>
            </a:pPr>
            <a:r>
              <a:rPr lang="tr-TR" dirty="0" err="1" smtClean="0"/>
              <a:t>Havaric</a:t>
            </a:r>
            <a:r>
              <a:rPr lang="tr-TR" dirty="0" smtClean="0"/>
              <a:t>-i </a:t>
            </a:r>
            <a:r>
              <a:rPr lang="tr-TR" dirty="0" err="1" smtClean="0"/>
              <a:t>Asliyye</a:t>
            </a:r>
            <a:endParaRPr lang="tr-TR" dirty="0" smtClean="0"/>
          </a:p>
          <a:p>
            <a:pPr marL="514350" indent="-514350">
              <a:lnSpc>
                <a:spcPct val="120000"/>
              </a:lnSpc>
              <a:spcBef>
                <a:spcPts val="600"/>
              </a:spcBef>
              <a:buFont typeface="+mj-lt"/>
              <a:buAutoNum type="alphaLcParenR"/>
            </a:pPr>
            <a:r>
              <a:rPr lang="tr-TR" dirty="0" err="1" smtClean="0"/>
              <a:t>Tatavvu</a:t>
            </a:r>
            <a:endParaRPr lang="tr-TR" dirty="0"/>
          </a:p>
          <a:p>
            <a:pPr marL="514350" indent="-514350">
              <a:lnSpc>
                <a:spcPct val="120000"/>
              </a:lnSpc>
              <a:spcBef>
                <a:spcPts val="600"/>
              </a:spcBef>
              <a:buFont typeface="+mj-lt"/>
              <a:buAutoNum type="alphaLcParenR"/>
            </a:pPr>
            <a:r>
              <a:rPr lang="tr-TR" dirty="0" err="1" smtClean="0"/>
              <a:t>Havl</a:t>
            </a:r>
            <a:r>
              <a:rPr lang="tr-TR" dirty="0" smtClean="0"/>
              <a:t>-i </a:t>
            </a:r>
            <a:r>
              <a:rPr lang="tr-TR" dirty="0" err="1"/>
              <a:t>Havelân</a:t>
            </a:r>
            <a:endParaRPr lang="tr-TR" dirty="0"/>
          </a:p>
        </p:txBody>
      </p:sp>
    </p:spTree>
    <p:extLst>
      <p:ext uri="{BB962C8B-B14F-4D97-AF65-F5344CB8AC3E}">
        <p14:creationId xmlns:p14="http://schemas.microsoft.com/office/powerpoint/2010/main" val="1385768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Bu </a:t>
            </a:r>
            <a:r>
              <a:rPr lang="tr-TR" b="1" smtClean="0">
                <a:solidFill>
                  <a:srgbClr val="C00000"/>
                </a:solidFill>
              </a:rPr>
              <a:t>derste neler </a:t>
            </a:r>
            <a:r>
              <a:rPr lang="tr-TR" b="1" dirty="0" smtClean="0">
                <a:solidFill>
                  <a:srgbClr val="C00000"/>
                </a:solidFill>
              </a:rPr>
              <a:t>öğreneceğiz?</a:t>
            </a:r>
            <a:endParaRPr lang="tr-TR" b="1" dirty="0">
              <a:solidFill>
                <a:srgbClr val="C00000"/>
              </a:solidFill>
            </a:endParaRPr>
          </a:p>
        </p:txBody>
      </p:sp>
      <p:sp>
        <p:nvSpPr>
          <p:cNvPr id="3" name="İçerik Yer Tutucusu 2"/>
          <p:cNvSpPr>
            <a:spLocks noGrp="1"/>
          </p:cNvSpPr>
          <p:nvPr>
            <p:ph idx="1"/>
          </p:nvPr>
        </p:nvSpPr>
        <p:spPr>
          <a:xfrm>
            <a:off x="838200" y="1435510"/>
            <a:ext cx="10515600" cy="4741453"/>
          </a:xfrm>
        </p:spPr>
        <p:txBody>
          <a:bodyPr>
            <a:normAutofit lnSpcReduction="10000"/>
          </a:bodyPr>
          <a:lstStyle/>
          <a:p>
            <a:pPr>
              <a:lnSpc>
                <a:spcPct val="110000"/>
              </a:lnSpc>
              <a:spcBef>
                <a:spcPts val="600"/>
              </a:spcBef>
            </a:pPr>
            <a:r>
              <a:rPr lang="tr-TR" dirty="0" smtClean="0"/>
              <a:t>Bu derste; ilk olarak oruç konusu üzerinde duracağız.</a:t>
            </a:r>
          </a:p>
          <a:p>
            <a:pPr>
              <a:lnSpc>
                <a:spcPct val="110000"/>
              </a:lnSpc>
              <a:spcBef>
                <a:spcPts val="600"/>
              </a:spcBef>
            </a:pPr>
            <a:r>
              <a:rPr lang="tr-TR" dirty="0" smtClean="0"/>
              <a:t>Bu bağlamda, öncelikle orucu tanımlayacağız. Orucun çeşitleri, şartları ve hükmü üzerinde duracağız. Daha sonra orucu bozan ve bozmayan şeylerden bahsedeceğiz. Orucun mekruhları ve </a:t>
            </a:r>
            <a:r>
              <a:rPr lang="tr-TR" dirty="0" err="1" smtClean="0"/>
              <a:t>müstehaplarına</a:t>
            </a:r>
            <a:r>
              <a:rPr lang="tr-TR" dirty="0" smtClean="0"/>
              <a:t> değinerek bu kısmı bitireceğiz.</a:t>
            </a:r>
          </a:p>
          <a:p>
            <a:pPr>
              <a:lnSpc>
                <a:spcPct val="110000"/>
              </a:lnSpc>
              <a:spcBef>
                <a:spcPts val="600"/>
              </a:spcBef>
            </a:pPr>
            <a:r>
              <a:rPr lang="tr-TR" dirty="0" smtClean="0"/>
              <a:t>İkinci olarak ise zekat konusunu ele alacağız. Bu kapsamda, öncelikle zekat ibadetinin </a:t>
            </a:r>
            <a:r>
              <a:rPr lang="tr-TR" dirty="0" err="1" smtClean="0"/>
              <a:t>farziyetinin</a:t>
            </a:r>
            <a:r>
              <a:rPr lang="tr-TR" dirty="0" smtClean="0"/>
              <a:t> şartları üzerinde duracağız. Zekatın kimlere verilip kimlere verilemeyeceğine bakacağız. Zekata tabi olan mallardan bahsedeceğiz.</a:t>
            </a:r>
          </a:p>
          <a:p>
            <a:pPr>
              <a:lnSpc>
                <a:spcPct val="110000"/>
              </a:lnSpc>
              <a:spcBef>
                <a:spcPts val="600"/>
              </a:spcBef>
            </a:pPr>
            <a:r>
              <a:rPr lang="tr-TR" dirty="0" smtClean="0"/>
              <a:t>Son olarak ise konuyla ilgili örnek soruları birlikte çözümleyeceğiz.</a:t>
            </a:r>
          </a:p>
        </p:txBody>
      </p:sp>
    </p:spTree>
    <p:extLst>
      <p:ext uri="{BB962C8B-B14F-4D97-AF65-F5344CB8AC3E}">
        <p14:creationId xmlns:p14="http://schemas.microsoft.com/office/powerpoint/2010/main" val="1655879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B050"/>
                </a:solidFill>
              </a:rPr>
              <a:t>Açıklama</a:t>
            </a:r>
            <a:endParaRPr lang="tr-TR" b="1" dirty="0">
              <a:solidFill>
                <a:srgbClr val="00B050"/>
              </a:solidFill>
            </a:endParaRPr>
          </a:p>
        </p:txBody>
      </p:sp>
      <p:sp>
        <p:nvSpPr>
          <p:cNvPr id="3" name="İçerik Yer Tutucusu 2"/>
          <p:cNvSpPr>
            <a:spLocks noGrp="1"/>
          </p:cNvSpPr>
          <p:nvPr>
            <p:ph idx="1"/>
          </p:nvPr>
        </p:nvSpPr>
        <p:spPr/>
        <p:txBody>
          <a:bodyPr/>
          <a:lstStyle/>
          <a:p>
            <a:pPr>
              <a:lnSpc>
                <a:spcPct val="150000"/>
              </a:lnSpc>
              <a:spcBef>
                <a:spcPts val="600"/>
              </a:spcBef>
            </a:pPr>
            <a:r>
              <a:rPr lang="tr-TR" b="1" dirty="0" err="1">
                <a:solidFill>
                  <a:srgbClr val="00B050"/>
                </a:solidFill>
              </a:rPr>
              <a:t>Havelan</a:t>
            </a:r>
            <a:r>
              <a:rPr lang="tr-TR" b="1" dirty="0">
                <a:solidFill>
                  <a:srgbClr val="00B050"/>
                </a:solidFill>
              </a:rPr>
              <a:t>-ı </a:t>
            </a:r>
            <a:r>
              <a:rPr lang="tr-TR" b="1" dirty="0" err="1" smtClean="0">
                <a:solidFill>
                  <a:srgbClr val="00B050"/>
                </a:solidFill>
              </a:rPr>
              <a:t>Havl</a:t>
            </a:r>
            <a:r>
              <a:rPr lang="tr-TR" b="1" dirty="0" smtClean="0">
                <a:solidFill>
                  <a:srgbClr val="00B050"/>
                </a:solidFill>
              </a:rPr>
              <a:t>: </a:t>
            </a:r>
            <a:r>
              <a:rPr lang="tr-TR" dirty="0" smtClean="0"/>
              <a:t>Bir </a:t>
            </a:r>
            <a:r>
              <a:rPr lang="tr-TR" dirty="0"/>
              <a:t>mükellefe zekâtın farz olması için, nisap miktarı mala sahip olduktan sonra, malın üzerinden bir kamerî takvim yılının geçmiş olması gerekir. Bu duruma, </a:t>
            </a:r>
            <a:r>
              <a:rPr lang="tr-TR" dirty="0" err="1"/>
              <a:t>havelân</a:t>
            </a:r>
            <a:r>
              <a:rPr lang="tr-TR" dirty="0"/>
              <a:t>-ı </a:t>
            </a:r>
            <a:r>
              <a:rPr lang="tr-TR" dirty="0" err="1"/>
              <a:t>havl</a:t>
            </a:r>
            <a:r>
              <a:rPr lang="tr-TR" dirty="0"/>
              <a:t> ya da zekât yılı adı </a:t>
            </a:r>
            <a:r>
              <a:rPr lang="tr-TR" dirty="0" smtClean="0"/>
              <a:t>verilir.</a:t>
            </a:r>
            <a:endParaRPr lang="tr-TR" dirty="0"/>
          </a:p>
        </p:txBody>
      </p:sp>
    </p:spTree>
    <p:extLst>
      <p:ext uri="{BB962C8B-B14F-4D97-AF65-F5344CB8AC3E}">
        <p14:creationId xmlns:p14="http://schemas.microsoft.com/office/powerpoint/2010/main" val="9776680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00B050"/>
                </a:solidFill>
              </a:rPr>
              <a:t>Sıra sizde… </a:t>
            </a:r>
            <a:r>
              <a:rPr lang="tr-TR" b="1" dirty="0" smtClean="0">
                <a:solidFill>
                  <a:srgbClr val="00B050"/>
                </a:solidFill>
              </a:rPr>
              <a:t>(Konu Testi 2, 23. </a:t>
            </a:r>
            <a:r>
              <a:rPr lang="tr-TR" b="1" dirty="0">
                <a:solidFill>
                  <a:srgbClr val="00B050"/>
                </a:solidFill>
              </a:rPr>
              <a:t>Soru)</a:t>
            </a:r>
            <a:endParaRPr lang="tr-TR" dirty="0"/>
          </a:p>
        </p:txBody>
      </p:sp>
      <p:sp>
        <p:nvSpPr>
          <p:cNvPr id="3" name="İçerik Yer Tutucusu 2"/>
          <p:cNvSpPr>
            <a:spLocks noGrp="1"/>
          </p:cNvSpPr>
          <p:nvPr>
            <p:ph idx="1"/>
          </p:nvPr>
        </p:nvSpPr>
        <p:spPr/>
        <p:txBody>
          <a:bodyPr>
            <a:normAutofit fontScale="92500" lnSpcReduction="10000"/>
          </a:bodyPr>
          <a:lstStyle/>
          <a:p>
            <a:r>
              <a:rPr lang="tr-TR" dirty="0"/>
              <a:t>“Ey iman edenler! Hahamlar ve rahiplerin pek çoğu, insanların malını haksızlıkla yerler. Altın ve gümüşü biriktirip Allah yolunda sarf etmeyenlere, can yakıcı bir azabı müjdele. Bunlar cehennem ateşinin kızdırıldığı gün; alınları, böğürleri ve sırtları onlarla dağlanacak. Bu kendiniz için biriktirdiğinizdir, biriktirdiğinizi tadın denecek.’” (</a:t>
            </a:r>
            <a:r>
              <a:rPr lang="tr-TR" dirty="0" err="1"/>
              <a:t>Tevbe</a:t>
            </a:r>
            <a:r>
              <a:rPr lang="tr-TR" dirty="0"/>
              <a:t>, 9/34-35</a:t>
            </a:r>
            <a:r>
              <a:rPr lang="tr-TR" dirty="0" smtClean="0"/>
              <a:t>).</a:t>
            </a:r>
          </a:p>
          <a:p>
            <a:r>
              <a:rPr lang="tr-TR" b="1" dirty="0" smtClean="0"/>
              <a:t>Bu </a:t>
            </a:r>
            <a:r>
              <a:rPr lang="tr-TR" b="1" dirty="0"/>
              <a:t>ayette hangi ibadetin önemi üzerinde </a:t>
            </a:r>
            <a:r>
              <a:rPr lang="tr-TR" b="1" dirty="0" smtClean="0"/>
              <a:t>durulmuştur?</a:t>
            </a:r>
          </a:p>
          <a:p>
            <a:pPr marL="514350" indent="-514350">
              <a:buFont typeface="+mj-lt"/>
              <a:buAutoNum type="alphaLcParenR"/>
            </a:pPr>
            <a:r>
              <a:rPr lang="tr-TR" dirty="0" smtClean="0"/>
              <a:t>Kurban</a:t>
            </a:r>
          </a:p>
          <a:p>
            <a:pPr marL="514350" indent="-514350">
              <a:buFont typeface="+mj-lt"/>
              <a:buAutoNum type="alphaLcParenR"/>
            </a:pPr>
            <a:r>
              <a:rPr lang="tr-TR" dirty="0" smtClean="0"/>
              <a:t>Hac</a:t>
            </a:r>
          </a:p>
          <a:p>
            <a:pPr marL="514350" indent="-514350">
              <a:buFont typeface="+mj-lt"/>
              <a:buAutoNum type="alphaLcParenR"/>
            </a:pPr>
            <a:r>
              <a:rPr lang="tr-TR" dirty="0" smtClean="0"/>
              <a:t>Oruç</a:t>
            </a:r>
          </a:p>
          <a:p>
            <a:pPr marL="514350" indent="-514350">
              <a:buFont typeface="+mj-lt"/>
              <a:buAutoNum type="alphaLcParenR"/>
            </a:pPr>
            <a:r>
              <a:rPr lang="tr-TR" dirty="0" smtClean="0"/>
              <a:t>Zekât</a:t>
            </a:r>
          </a:p>
          <a:p>
            <a:pPr marL="514350" indent="-514350">
              <a:buFont typeface="+mj-lt"/>
              <a:buAutoNum type="alphaLcParenR"/>
            </a:pPr>
            <a:r>
              <a:rPr lang="tr-TR" dirty="0" smtClean="0"/>
              <a:t>Namaz </a:t>
            </a:r>
            <a:endParaRPr lang="tr-TR" dirty="0"/>
          </a:p>
        </p:txBody>
      </p:sp>
    </p:spTree>
    <p:extLst>
      <p:ext uri="{BB962C8B-B14F-4D97-AF65-F5344CB8AC3E}">
        <p14:creationId xmlns:p14="http://schemas.microsoft.com/office/powerpoint/2010/main" val="382961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Oruç</a:t>
            </a:r>
            <a:endParaRPr lang="tr-TR" b="1" dirty="0">
              <a:solidFill>
                <a:srgbClr val="C00000"/>
              </a:solidFill>
            </a:endParaRPr>
          </a:p>
        </p:txBody>
      </p:sp>
      <p:sp>
        <p:nvSpPr>
          <p:cNvPr id="3" name="İçerik Yer Tutucusu 2"/>
          <p:cNvSpPr>
            <a:spLocks noGrp="1"/>
          </p:cNvSpPr>
          <p:nvPr>
            <p:ph idx="1"/>
          </p:nvPr>
        </p:nvSpPr>
        <p:spPr>
          <a:xfrm>
            <a:off x="838200" y="1514168"/>
            <a:ext cx="10515600" cy="4662795"/>
          </a:xfrm>
        </p:spPr>
        <p:txBody>
          <a:bodyPr>
            <a:normAutofit/>
          </a:bodyPr>
          <a:lstStyle/>
          <a:p>
            <a:pPr>
              <a:lnSpc>
                <a:spcPct val="150000"/>
              </a:lnSpc>
              <a:spcBef>
                <a:spcPts val="600"/>
              </a:spcBef>
            </a:pPr>
            <a:r>
              <a:rPr lang="tr-TR" dirty="0"/>
              <a:t>Oruç </a:t>
            </a:r>
            <a:r>
              <a:rPr lang="tr-TR" dirty="0" smtClean="0"/>
              <a:t>sözcüğü </a:t>
            </a:r>
            <a:r>
              <a:rPr lang="tr-TR" dirty="0"/>
              <a:t>Türkçeye Farsçadan geçmiştir. Arapça karşılığı </a:t>
            </a:r>
            <a:r>
              <a:rPr lang="tr-TR" b="1" dirty="0">
                <a:solidFill>
                  <a:srgbClr val="00B050"/>
                </a:solidFill>
              </a:rPr>
              <a:t>“</a:t>
            </a:r>
            <a:r>
              <a:rPr lang="tr-TR" b="1" dirty="0" err="1">
                <a:solidFill>
                  <a:srgbClr val="00B050"/>
                </a:solidFill>
              </a:rPr>
              <a:t>savm</a:t>
            </a:r>
            <a:r>
              <a:rPr lang="tr-TR" b="1" dirty="0">
                <a:solidFill>
                  <a:srgbClr val="00B050"/>
                </a:solidFill>
              </a:rPr>
              <a:t>” </a:t>
            </a:r>
            <a:r>
              <a:rPr lang="tr-TR" dirty="0"/>
              <a:t>ya da </a:t>
            </a:r>
            <a:r>
              <a:rPr lang="tr-TR" b="1" dirty="0">
                <a:solidFill>
                  <a:srgbClr val="00B050"/>
                </a:solidFill>
              </a:rPr>
              <a:t>“</a:t>
            </a:r>
            <a:r>
              <a:rPr lang="tr-TR" b="1" dirty="0" err="1">
                <a:solidFill>
                  <a:srgbClr val="00B050"/>
                </a:solidFill>
              </a:rPr>
              <a:t>sıyam”</a:t>
            </a:r>
            <a:r>
              <a:rPr lang="tr-TR" dirty="0" err="1"/>
              <a:t>dır</a:t>
            </a:r>
            <a:r>
              <a:rPr lang="tr-TR" dirty="0"/>
              <a:t>. </a:t>
            </a:r>
            <a:r>
              <a:rPr lang="tr-TR" dirty="0" err="1"/>
              <a:t>Savm</a:t>
            </a:r>
            <a:r>
              <a:rPr lang="tr-TR" dirty="0"/>
              <a:t> kelimesinin sözlük manası </a:t>
            </a:r>
            <a:r>
              <a:rPr lang="tr-TR" dirty="0" smtClean="0"/>
              <a:t>imsak </a:t>
            </a:r>
            <a:r>
              <a:rPr lang="tr-TR" dirty="0"/>
              <a:t>yani tutmaktır. Terim anlamı ise, niyet edilerek </a:t>
            </a:r>
            <a:r>
              <a:rPr lang="tr-TR" dirty="0" err="1"/>
              <a:t>fecr</a:t>
            </a:r>
            <a:r>
              <a:rPr lang="tr-TR" dirty="0"/>
              <a:t>-i </a:t>
            </a:r>
            <a:r>
              <a:rPr lang="tr-TR" dirty="0" err="1"/>
              <a:t>sâdıktan</a:t>
            </a:r>
            <a:r>
              <a:rPr lang="tr-TR" dirty="0"/>
              <a:t> akşam güneşinin batmasına kadar </a:t>
            </a:r>
            <a:r>
              <a:rPr lang="tr-TR" dirty="0" smtClean="0"/>
              <a:t>yemek, içmek </a:t>
            </a:r>
            <a:r>
              <a:rPr lang="tr-TR" dirty="0"/>
              <a:t>ve cinsel münasebetten uzak durmaktır. Ramazan orucu İslam’ın beş şartından </a:t>
            </a:r>
            <a:r>
              <a:rPr lang="tr-TR" dirty="0" smtClean="0"/>
              <a:t>biridir</a:t>
            </a:r>
            <a:r>
              <a:rPr lang="tr-TR" dirty="0"/>
              <a:t>. Hicretin ikinci yılında farz </a:t>
            </a:r>
            <a:r>
              <a:rPr lang="tr-TR" dirty="0" smtClean="0"/>
              <a:t>kılınmıştır. </a:t>
            </a:r>
            <a:endParaRPr lang="tr-TR" dirty="0" smtClean="0"/>
          </a:p>
        </p:txBody>
      </p:sp>
    </p:spTree>
    <p:extLst>
      <p:ext uri="{BB962C8B-B14F-4D97-AF65-F5344CB8AC3E}">
        <p14:creationId xmlns:p14="http://schemas.microsoft.com/office/powerpoint/2010/main" val="142069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Oruç</a:t>
            </a:r>
            <a:endParaRPr lang="tr-TR" b="1" dirty="0">
              <a:solidFill>
                <a:srgbClr val="C00000"/>
              </a:solidFill>
            </a:endParaRPr>
          </a:p>
        </p:txBody>
      </p:sp>
      <p:sp>
        <p:nvSpPr>
          <p:cNvPr id="3" name="İçerik Yer Tutucusu 2"/>
          <p:cNvSpPr>
            <a:spLocks noGrp="1"/>
          </p:cNvSpPr>
          <p:nvPr>
            <p:ph idx="1"/>
          </p:nvPr>
        </p:nvSpPr>
        <p:spPr>
          <a:xfrm>
            <a:off x="838200" y="1524000"/>
            <a:ext cx="10515600" cy="4652963"/>
          </a:xfrm>
        </p:spPr>
        <p:txBody>
          <a:bodyPr>
            <a:normAutofit fontScale="92500"/>
          </a:bodyPr>
          <a:lstStyle/>
          <a:p>
            <a:pPr>
              <a:lnSpc>
                <a:spcPct val="150000"/>
              </a:lnSpc>
              <a:spcBef>
                <a:spcPts val="600"/>
              </a:spcBef>
            </a:pPr>
            <a:r>
              <a:rPr lang="tr-TR" dirty="0"/>
              <a:t>Oruç ibadetinin insanları </a:t>
            </a:r>
            <a:r>
              <a:rPr lang="tr-TR" dirty="0" smtClean="0"/>
              <a:t>bu dünyada kötülüklerden, </a:t>
            </a:r>
            <a:r>
              <a:rPr lang="tr-TR" dirty="0"/>
              <a:t>ahirette </a:t>
            </a:r>
            <a:r>
              <a:rPr lang="tr-TR" dirty="0" smtClean="0"/>
              <a:t>ise cehennem </a:t>
            </a:r>
            <a:r>
              <a:rPr lang="tr-TR" dirty="0"/>
              <a:t>azabından koruyacağı ve günahlarımızın </a:t>
            </a:r>
            <a:r>
              <a:rPr lang="tr-TR" dirty="0" smtClean="0"/>
              <a:t>bağışlanmasına vesile </a:t>
            </a:r>
            <a:r>
              <a:rPr lang="tr-TR" dirty="0"/>
              <a:t>olacağı Hz. Peygamber tarafından bildirilmiştir. Bununla birlikte </a:t>
            </a:r>
            <a:r>
              <a:rPr lang="tr-TR" dirty="0" smtClean="0"/>
              <a:t>Kur’an-ı Kerim, </a:t>
            </a:r>
            <a:r>
              <a:rPr lang="tr-TR" dirty="0"/>
              <a:t>Ramazan </a:t>
            </a:r>
            <a:r>
              <a:rPr lang="tr-TR" dirty="0" smtClean="0"/>
              <a:t>ayında indirilmeye başlanmıştır</a:t>
            </a:r>
            <a:r>
              <a:rPr lang="tr-TR" dirty="0"/>
              <a:t>. Bin aydan daha hayırlı olan Kadir gecesi bu ayın içindedir. Oruç tutmak insanın beden ve ruh sağlığını olumlu yönde etkiler, insana sabırlı olmayı öğretir, ahlakı </a:t>
            </a:r>
            <a:r>
              <a:rPr lang="tr-TR" dirty="0" smtClean="0"/>
              <a:t>güzelleştirir. Oruç </a:t>
            </a:r>
            <a:r>
              <a:rPr lang="tr-TR" dirty="0"/>
              <a:t>ibadeti ile insanda merhamet ve yardım duyguları </a:t>
            </a:r>
            <a:r>
              <a:rPr lang="tr-TR" dirty="0" smtClean="0"/>
              <a:t>gelişir.</a:t>
            </a:r>
            <a:endParaRPr lang="tr-TR" dirty="0"/>
          </a:p>
          <a:p>
            <a:pPr>
              <a:lnSpc>
                <a:spcPct val="120000"/>
              </a:lnSpc>
              <a:spcBef>
                <a:spcPts val="600"/>
              </a:spcBef>
            </a:pPr>
            <a:endParaRPr lang="tr-TR" dirty="0"/>
          </a:p>
        </p:txBody>
      </p:sp>
    </p:spTree>
    <p:extLst>
      <p:ext uri="{BB962C8B-B14F-4D97-AF65-F5344CB8AC3E}">
        <p14:creationId xmlns:p14="http://schemas.microsoft.com/office/powerpoint/2010/main" val="3559540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Oruç Çeşitleri</a:t>
            </a:r>
            <a:endParaRPr lang="tr-TR" b="1" dirty="0">
              <a:solidFill>
                <a:srgbClr val="C00000"/>
              </a:solidFill>
            </a:endParaRPr>
          </a:p>
        </p:txBody>
      </p:sp>
      <p:sp>
        <p:nvSpPr>
          <p:cNvPr id="3" name="İçerik Yer Tutucusu 2"/>
          <p:cNvSpPr>
            <a:spLocks noGrp="1"/>
          </p:cNvSpPr>
          <p:nvPr>
            <p:ph idx="1"/>
          </p:nvPr>
        </p:nvSpPr>
        <p:spPr>
          <a:xfrm>
            <a:off x="838200" y="1582994"/>
            <a:ext cx="10515600" cy="4593969"/>
          </a:xfrm>
        </p:spPr>
        <p:txBody>
          <a:bodyPr>
            <a:normAutofit/>
          </a:bodyPr>
          <a:lstStyle/>
          <a:p>
            <a:pPr>
              <a:lnSpc>
                <a:spcPct val="130000"/>
              </a:lnSpc>
              <a:spcBef>
                <a:spcPts val="600"/>
              </a:spcBef>
            </a:pPr>
            <a:r>
              <a:rPr lang="tr-TR" b="1" dirty="0">
                <a:solidFill>
                  <a:srgbClr val="00B050"/>
                </a:solidFill>
              </a:rPr>
              <a:t>Farz Olan </a:t>
            </a:r>
            <a:r>
              <a:rPr lang="tr-TR" b="1" dirty="0" smtClean="0">
                <a:solidFill>
                  <a:srgbClr val="00B050"/>
                </a:solidFill>
              </a:rPr>
              <a:t>Oruç</a:t>
            </a:r>
          </a:p>
          <a:p>
            <a:pPr>
              <a:lnSpc>
                <a:spcPct val="130000"/>
              </a:lnSpc>
              <a:spcBef>
                <a:spcPts val="600"/>
              </a:spcBef>
            </a:pPr>
            <a:r>
              <a:rPr lang="tr-TR" dirty="0" smtClean="0"/>
              <a:t>Ramazan orucu</a:t>
            </a:r>
          </a:p>
          <a:p>
            <a:pPr>
              <a:lnSpc>
                <a:spcPct val="130000"/>
              </a:lnSpc>
              <a:spcBef>
                <a:spcPts val="600"/>
              </a:spcBef>
            </a:pPr>
            <a:r>
              <a:rPr lang="tr-TR" dirty="0" smtClean="0"/>
              <a:t>Ramazan </a:t>
            </a:r>
            <a:r>
              <a:rPr lang="tr-TR" dirty="0"/>
              <a:t>orucunun kefareti ve kazası </a:t>
            </a:r>
            <a:endParaRPr lang="tr-TR" dirty="0" smtClean="0"/>
          </a:p>
          <a:p>
            <a:pPr>
              <a:lnSpc>
                <a:spcPct val="130000"/>
              </a:lnSpc>
              <a:spcBef>
                <a:spcPts val="600"/>
              </a:spcBef>
            </a:pPr>
            <a:r>
              <a:rPr lang="tr-TR" b="1" dirty="0">
                <a:solidFill>
                  <a:srgbClr val="00B050"/>
                </a:solidFill>
              </a:rPr>
              <a:t>Vacip Olan </a:t>
            </a:r>
            <a:r>
              <a:rPr lang="tr-TR" b="1" dirty="0" smtClean="0">
                <a:solidFill>
                  <a:srgbClr val="00B050"/>
                </a:solidFill>
              </a:rPr>
              <a:t>Oruç</a:t>
            </a:r>
          </a:p>
          <a:p>
            <a:pPr>
              <a:lnSpc>
                <a:spcPct val="130000"/>
              </a:lnSpc>
              <a:spcBef>
                <a:spcPts val="600"/>
              </a:spcBef>
            </a:pPr>
            <a:r>
              <a:rPr lang="tr-TR" dirty="0" smtClean="0"/>
              <a:t>Belirli </a:t>
            </a:r>
            <a:r>
              <a:rPr lang="tr-TR" dirty="0"/>
              <a:t>bir günde tutulması için adanan </a:t>
            </a:r>
            <a:r>
              <a:rPr lang="tr-TR" dirty="0" smtClean="0"/>
              <a:t>oruç</a:t>
            </a:r>
            <a:r>
              <a:rPr lang="tr-TR" dirty="0"/>
              <a:t> </a:t>
            </a:r>
            <a:r>
              <a:rPr lang="tr-TR" dirty="0" smtClean="0"/>
              <a:t>(itikaf)</a:t>
            </a:r>
          </a:p>
          <a:p>
            <a:pPr>
              <a:lnSpc>
                <a:spcPct val="130000"/>
              </a:lnSpc>
              <a:spcBef>
                <a:spcPts val="600"/>
              </a:spcBef>
            </a:pPr>
            <a:r>
              <a:rPr lang="tr-TR" dirty="0" smtClean="0"/>
              <a:t>Nafile </a:t>
            </a:r>
            <a:r>
              <a:rPr lang="tr-TR" dirty="0"/>
              <a:t>bir oruç bozulduğu takdirde kazası vacip olur.</a:t>
            </a:r>
            <a:endParaRPr lang="tr-TR" dirty="0" smtClean="0"/>
          </a:p>
        </p:txBody>
      </p:sp>
    </p:spTree>
    <p:extLst>
      <p:ext uri="{BB962C8B-B14F-4D97-AF65-F5344CB8AC3E}">
        <p14:creationId xmlns:p14="http://schemas.microsoft.com/office/powerpoint/2010/main" val="2164817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Oruç Çeşitleri</a:t>
            </a:r>
          </a:p>
        </p:txBody>
      </p:sp>
      <p:sp>
        <p:nvSpPr>
          <p:cNvPr id="3" name="İçerik Yer Tutucusu 2"/>
          <p:cNvSpPr>
            <a:spLocks noGrp="1"/>
          </p:cNvSpPr>
          <p:nvPr>
            <p:ph idx="1"/>
          </p:nvPr>
        </p:nvSpPr>
        <p:spPr>
          <a:xfrm>
            <a:off x="838200" y="1690688"/>
            <a:ext cx="10515600" cy="4486275"/>
          </a:xfrm>
        </p:spPr>
        <p:txBody>
          <a:bodyPr>
            <a:normAutofit/>
          </a:bodyPr>
          <a:lstStyle/>
          <a:p>
            <a:pPr>
              <a:lnSpc>
                <a:spcPct val="130000"/>
              </a:lnSpc>
              <a:spcBef>
                <a:spcPts val="600"/>
              </a:spcBef>
            </a:pPr>
            <a:r>
              <a:rPr lang="tr-TR" b="1" dirty="0">
                <a:solidFill>
                  <a:srgbClr val="00B050"/>
                </a:solidFill>
              </a:rPr>
              <a:t>Nafile </a:t>
            </a:r>
            <a:r>
              <a:rPr lang="tr-TR" b="1" dirty="0" smtClean="0">
                <a:solidFill>
                  <a:srgbClr val="00B050"/>
                </a:solidFill>
              </a:rPr>
              <a:t>Oruç</a:t>
            </a:r>
          </a:p>
          <a:p>
            <a:pPr>
              <a:lnSpc>
                <a:spcPct val="130000"/>
              </a:lnSpc>
              <a:spcBef>
                <a:spcPts val="600"/>
              </a:spcBef>
            </a:pPr>
            <a:r>
              <a:rPr lang="tr-TR" dirty="0" smtClean="0"/>
              <a:t>Bu </a:t>
            </a:r>
            <a:r>
              <a:rPr lang="tr-TR" dirty="0"/>
              <a:t>oruçlar sünnet ve </a:t>
            </a:r>
            <a:r>
              <a:rPr lang="tr-TR" dirty="0" err="1"/>
              <a:t>mendup</a:t>
            </a:r>
            <a:r>
              <a:rPr lang="tr-TR" dirty="0"/>
              <a:t> olarak iki kısma </a:t>
            </a:r>
            <a:r>
              <a:rPr lang="tr-TR" dirty="0" smtClean="0"/>
              <a:t>ayrılmaktadır.</a:t>
            </a:r>
          </a:p>
          <a:p>
            <a:pPr>
              <a:lnSpc>
                <a:spcPct val="130000"/>
              </a:lnSpc>
              <a:spcBef>
                <a:spcPts val="600"/>
              </a:spcBef>
            </a:pPr>
            <a:r>
              <a:rPr lang="tr-TR" b="1" dirty="0" smtClean="0">
                <a:solidFill>
                  <a:srgbClr val="00B050"/>
                </a:solidFill>
              </a:rPr>
              <a:t>Sünnet Oruç</a:t>
            </a:r>
          </a:p>
          <a:p>
            <a:pPr>
              <a:lnSpc>
                <a:spcPct val="130000"/>
              </a:lnSpc>
              <a:spcBef>
                <a:spcPts val="600"/>
              </a:spcBef>
            </a:pPr>
            <a:r>
              <a:rPr lang="tr-TR" dirty="0" smtClean="0"/>
              <a:t>Muharrem </a:t>
            </a:r>
            <a:r>
              <a:rPr lang="tr-TR" dirty="0"/>
              <a:t>ayının 9. ve 10. Günleri tutulan </a:t>
            </a:r>
            <a:r>
              <a:rPr lang="tr-TR" dirty="0" smtClean="0"/>
              <a:t>oruç.</a:t>
            </a:r>
          </a:p>
          <a:p>
            <a:pPr>
              <a:lnSpc>
                <a:spcPct val="130000"/>
              </a:lnSpc>
              <a:spcBef>
                <a:spcPts val="600"/>
              </a:spcBef>
            </a:pPr>
            <a:r>
              <a:rPr lang="tr-TR" b="1" dirty="0" err="1" smtClean="0">
                <a:solidFill>
                  <a:srgbClr val="00B050"/>
                </a:solidFill>
              </a:rPr>
              <a:t>Mendup</a:t>
            </a:r>
            <a:r>
              <a:rPr lang="tr-TR" b="1" dirty="0" smtClean="0">
                <a:solidFill>
                  <a:srgbClr val="00B050"/>
                </a:solidFill>
              </a:rPr>
              <a:t> Oruç</a:t>
            </a:r>
          </a:p>
          <a:p>
            <a:pPr>
              <a:lnSpc>
                <a:spcPct val="130000"/>
              </a:lnSpc>
              <a:spcBef>
                <a:spcPts val="600"/>
              </a:spcBef>
            </a:pPr>
            <a:r>
              <a:rPr lang="tr-TR" dirty="0" smtClean="0"/>
              <a:t>Her </a:t>
            </a:r>
            <a:r>
              <a:rPr lang="tr-TR" dirty="0"/>
              <a:t>ayın 13. 14. 15. Günleri, haftanın Perşembe </a:t>
            </a:r>
            <a:r>
              <a:rPr lang="tr-TR" dirty="0" smtClean="0"/>
              <a:t>ve cuma </a:t>
            </a:r>
            <a:r>
              <a:rPr lang="tr-TR" dirty="0"/>
              <a:t>günleri tutulan oruç </a:t>
            </a:r>
            <a:r>
              <a:rPr lang="tr-TR" dirty="0" smtClean="0"/>
              <a:t>ile </a:t>
            </a:r>
            <a:r>
              <a:rPr lang="tr-TR" dirty="0"/>
              <a:t>Şevval orucu </a:t>
            </a:r>
            <a:r>
              <a:rPr lang="tr-TR" dirty="0" err="1"/>
              <a:t>menduptur</a:t>
            </a:r>
            <a:r>
              <a:rPr lang="tr-TR" dirty="0"/>
              <a:t>.</a:t>
            </a:r>
          </a:p>
        </p:txBody>
      </p:sp>
    </p:spTree>
    <p:extLst>
      <p:ext uri="{BB962C8B-B14F-4D97-AF65-F5344CB8AC3E}">
        <p14:creationId xmlns:p14="http://schemas.microsoft.com/office/powerpoint/2010/main" val="3242447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Orucun Şartları ve Hükmü</a:t>
            </a:r>
            <a:endParaRPr lang="tr-TR" b="1" dirty="0">
              <a:solidFill>
                <a:srgbClr val="C00000"/>
              </a:solidFill>
            </a:endParaRPr>
          </a:p>
        </p:txBody>
      </p:sp>
      <p:sp>
        <p:nvSpPr>
          <p:cNvPr id="3" name="İçerik Yer Tutucusu 2"/>
          <p:cNvSpPr>
            <a:spLocks noGrp="1"/>
          </p:cNvSpPr>
          <p:nvPr>
            <p:ph idx="1"/>
          </p:nvPr>
        </p:nvSpPr>
        <p:spPr/>
        <p:txBody>
          <a:bodyPr/>
          <a:lstStyle/>
          <a:p>
            <a:r>
              <a:rPr lang="tr-TR" b="1" dirty="0">
                <a:solidFill>
                  <a:srgbClr val="00B050"/>
                </a:solidFill>
              </a:rPr>
              <a:t>Farz Olmasının </a:t>
            </a:r>
            <a:r>
              <a:rPr lang="tr-TR" b="1" dirty="0" smtClean="0">
                <a:solidFill>
                  <a:srgbClr val="00B050"/>
                </a:solidFill>
              </a:rPr>
              <a:t>Şartları</a:t>
            </a:r>
          </a:p>
          <a:p>
            <a:r>
              <a:rPr lang="tr-TR" dirty="0" smtClean="0"/>
              <a:t>Mükellef </a:t>
            </a:r>
            <a:r>
              <a:rPr lang="tr-TR" dirty="0"/>
              <a:t>olma </a:t>
            </a:r>
            <a:r>
              <a:rPr lang="tr-TR" dirty="0" smtClean="0"/>
              <a:t>şartlarıdır</a:t>
            </a:r>
            <a:r>
              <a:rPr lang="tr-TR" dirty="0" smtClean="0"/>
              <a:t>.</a:t>
            </a:r>
          </a:p>
          <a:p>
            <a:r>
              <a:rPr lang="tr-TR" dirty="0" smtClean="0"/>
              <a:t>Müslüman olmak.</a:t>
            </a:r>
          </a:p>
          <a:p>
            <a:r>
              <a:rPr lang="tr-TR" dirty="0" smtClean="0"/>
              <a:t>Akıllı olmak.</a:t>
            </a:r>
          </a:p>
          <a:p>
            <a:r>
              <a:rPr lang="tr-TR" dirty="0" smtClean="0"/>
              <a:t>Ergenlik </a:t>
            </a:r>
            <a:r>
              <a:rPr lang="tr-TR" dirty="0"/>
              <a:t>çağına ulaşmış olmak</a:t>
            </a:r>
            <a:r>
              <a:rPr lang="tr-TR" dirty="0" smtClean="0"/>
              <a:t>.</a:t>
            </a:r>
          </a:p>
          <a:p>
            <a:r>
              <a:rPr lang="tr-TR" b="1" dirty="0">
                <a:solidFill>
                  <a:srgbClr val="00B050"/>
                </a:solidFill>
              </a:rPr>
              <a:t>Edasının </a:t>
            </a:r>
            <a:r>
              <a:rPr lang="tr-TR" b="1" dirty="0" smtClean="0">
                <a:solidFill>
                  <a:srgbClr val="00B050"/>
                </a:solidFill>
              </a:rPr>
              <a:t>Şartları</a:t>
            </a:r>
          </a:p>
          <a:p>
            <a:r>
              <a:rPr lang="tr-TR" dirty="0" smtClean="0"/>
              <a:t>Sağlıklı olmak.</a:t>
            </a:r>
          </a:p>
          <a:p>
            <a:r>
              <a:rPr lang="tr-TR" dirty="0" smtClean="0"/>
              <a:t>Mukim olmak</a:t>
            </a:r>
            <a:r>
              <a:rPr lang="tr-TR" dirty="0"/>
              <a:t> </a:t>
            </a:r>
            <a:r>
              <a:rPr lang="tr-TR" dirty="0" smtClean="0"/>
              <a:t>(Misafirlere </a:t>
            </a:r>
            <a:r>
              <a:rPr lang="tr-TR" dirty="0"/>
              <a:t>yolculara farz değildir.)</a:t>
            </a:r>
          </a:p>
        </p:txBody>
      </p:sp>
    </p:spTree>
    <p:extLst>
      <p:ext uri="{BB962C8B-B14F-4D97-AF65-F5344CB8AC3E}">
        <p14:creationId xmlns:p14="http://schemas.microsoft.com/office/powerpoint/2010/main" val="2974883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Orucun Şartları ve Hükmü</a:t>
            </a:r>
            <a:endParaRPr lang="tr-TR" b="1" dirty="0">
              <a:solidFill>
                <a:srgbClr val="00B050"/>
              </a:solidFill>
            </a:endParaRPr>
          </a:p>
        </p:txBody>
      </p:sp>
      <p:sp>
        <p:nvSpPr>
          <p:cNvPr id="3" name="İçerik Yer Tutucusu 2"/>
          <p:cNvSpPr>
            <a:spLocks noGrp="1"/>
          </p:cNvSpPr>
          <p:nvPr>
            <p:ph idx="1"/>
          </p:nvPr>
        </p:nvSpPr>
        <p:spPr/>
        <p:txBody>
          <a:bodyPr>
            <a:normAutofit/>
          </a:bodyPr>
          <a:lstStyle/>
          <a:p>
            <a:pPr>
              <a:lnSpc>
                <a:spcPct val="130000"/>
              </a:lnSpc>
              <a:spcBef>
                <a:spcPts val="600"/>
              </a:spcBef>
            </a:pPr>
            <a:r>
              <a:rPr lang="tr-TR" b="1" dirty="0">
                <a:solidFill>
                  <a:srgbClr val="00B050"/>
                </a:solidFill>
              </a:rPr>
              <a:t>Sıhhatinin </a:t>
            </a:r>
            <a:r>
              <a:rPr lang="tr-TR" b="1" dirty="0" smtClean="0">
                <a:solidFill>
                  <a:srgbClr val="00B050"/>
                </a:solidFill>
              </a:rPr>
              <a:t>Şartları</a:t>
            </a:r>
          </a:p>
          <a:p>
            <a:pPr>
              <a:lnSpc>
                <a:spcPct val="130000"/>
              </a:lnSpc>
              <a:spcBef>
                <a:spcPts val="600"/>
              </a:spcBef>
            </a:pPr>
            <a:r>
              <a:rPr lang="tr-TR" dirty="0" smtClean="0"/>
              <a:t>Kadınların </a:t>
            </a:r>
            <a:r>
              <a:rPr lang="tr-TR" dirty="0" err="1"/>
              <a:t>Hayız</a:t>
            </a:r>
            <a:r>
              <a:rPr lang="tr-TR" dirty="0"/>
              <a:t> ve </a:t>
            </a:r>
            <a:r>
              <a:rPr lang="tr-TR" dirty="0" err="1"/>
              <a:t>Nifas</a:t>
            </a:r>
            <a:r>
              <a:rPr lang="tr-TR" dirty="0"/>
              <a:t> hâllerinde </a:t>
            </a:r>
            <a:r>
              <a:rPr lang="tr-TR" dirty="0" smtClean="0"/>
              <a:t>olmamaları.</a:t>
            </a:r>
          </a:p>
          <a:p>
            <a:pPr>
              <a:lnSpc>
                <a:spcPct val="130000"/>
              </a:lnSpc>
              <a:spcBef>
                <a:spcPts val="600"/>
              </a:spcBef>
            </a:pPr>
            <a:r>
              <a:rPr lang="tr-TR" dirty="0" smtClean="0"/>
              <a:t>Niyet </a:t>
            </a:r>
            <a:r>
              <a:rPr lang="tr-TR" dirty="0"/>
              <a:t>(Niyet için kalpten geçirmek yeterlidir ancak dil ile zikredilmesi sünnettir.)</a:t>
            </a:r>
            <a:endParaRPr lang="tr-TR" b="1" dirty="0" smtClean="0">
              <a:solidFill>
                <a:srgbClr val="FF0000"/>
              </a:solidFill>
            </a:endParaRPr>
          </a:p>
        </p:txBody>
      </p:sp>
    </p:spTree>
    <p:extLst>
      <p:ext uri="{BB962C8B-B14F-4D97-AF65-F5344CB8AC3E}">
        <p14:creationId xmlns:p14="http://schemas.microsoft.com/office/powerpoint/2010/main" val="568242576"/>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678</TotalTime>
  <Words>1700</Words>
  <Application>Microsoft Office PowerPoint</Application>
  <PresentationFormat>Geniş ekran</PresentationFormat>
  <Paragraphs>140</Paragraphs>
  <Slides>31</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31</vt:i4>
      </vt:variant>
    </vt:vector>
  </HeadingPairs>
  <TitlesOfParts>
    <vt:vector size="37" baseType="lpstr">
      <vt:lpstr>Adobe Myungjo Std M</vt:lpstr>
      <vt:lpstr>Adobe Caslon Pro</vt:lpstr>
      <vt:lpstr>Arial</vt:lpstr>
      <vt:lpstr>Calibri</vt:lpstr>
      <vt:lpstr>Calibri Light</vt:lpstr>
      <vt:lpstr>Office Teması</vt:lpstr>
      <vt:lpstr> </vt:lpstr>
      <vt:lpstr>PowerPoint Sunusu</vt:lpstr>
      <vt:lpstr>Bu derste neler öğreneceğiz?</vt:lpstr>
      <vt:lpstr>Oruç</vt:lpstr>
      <vt:lpstr>Oruç</vt:lpstr>
      <vt:lpstr>Oruç Çeşitleri</vt:lpstr>
      <vt:lpstr>Oruç Çeşitleri</vt:lpstr>
      <vt:lpstr>Orucun Şartları ve Hükmü</vt:lpstr>
      <vt:lpstr>Orucun Şartları ve Hükmü</vt:lpstr>
      <vt:lpstr>Orucu Bozan ve Bozmayan Şeyler</vt:lpstr>
      <vt:lpstr>Orucu Bozan ve Bozmayan Şeyler</vt:lpstr>
      <vt:lpstr>Orucun Mekruhları ve Müstehapları</vt:lpstr>
      <vt:lpstr>Orucun Mekruhları ve Müstehapları</vt:lpstr>
      <vt:lpstr>Bilgi Notu…</vt:lpstr>
      <vt:lpstr>Zekat</vt:lpstr>
      <vt:lpstr>Zekat</vt:lpstr>
      <vt:lpstr>Bilgi Notu…</vt:lpstr>
      <vt:lpstr>Bilgi Notu…</vt:lpstr>
      <vt:lpstr>Bilgi Notu…</vt:lpstr>
      <vt:lpstr>Zekat Kimlere Verilir, Kimlere Verilmez?</vt:lpstr>
      <vt:lpstr>Zekat Kimlere Verilir, Kimlere Verilmez?</vt:lpstr>
      <vt:lpstr>Bilgi Notu…</vt:lpstr>
      <vt:lpstr>Zekata Tabi Olan Mallar</vt:lpstr>
      <vt:lpstr>Zekata Tabi Olan Mallar</vt:lpstr>
      <vt:lpstr>Zekata Tabi Olan Mallar</vt:lpstr>
      <vt:lpstr>Zekata Tabi Olan Mallar</vt:lpstr>
      <vt:lpstr>Zekata Tabi Olan Mallar</vt:lpstr>
      <vt:lpstr>Bilgi Notu…</vt:lpstr>
      <vt:lpstr>Sıra sizde… (14. Soru)</vt:lpstr>
      <vt:lpstr>Açıklama</vt:lpstr>
      <vt:lpstr>Sıra sizde… (Konu Testi 2, 23. Soru)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oguzkaan ekmekçi</dc:creator>
  <cp:lastModifiedBy>User</cp:lastModifiedBy>
  <cp:revision>85</cp:revision>
  <dcterms:created xsi:type="dcterms:W3CDTF">2020-11-30T19:20:16Z</dcterms:created>
  <dcterms:modified xsi:type="dcterms:W3CDTF">2021-01-03T18:45:33Z</dcterms:modified>
</cp:coreProperties>
</file>